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3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</p:sldIdLst>
  <p:sldSz cx="12192000" cy="6858000"/>
  <p:notesSz cx="6858000" cy="9144000"/>
  <p:embeddedFontLst>
    <p:embeddedFont>
      <p:font typeface="Calibri" panose="020F0502020204030204" pitchFamily="34" charset="0"/>
      <p:regular r:id="rId40"/>
      <p:bold r:id="rId41"/>
      <p:italic r:id="rId42"/>
      <p:boldItalic r:id="rId43"/>
    </p:embeddedFont>
    <p:embeddedFont>
      <p:font typeface="Gill Sans" panose="020B0604020202020204" charset="0"/>
      <p:regular r:id="rId44"/>
      <p:bold r:id="rId45"/>
    </p:embeddedFont>
    <p:embeddedFont>
      <p:font typeface="Helvetica Neue" panose="020B0604020202020204" charset="0"/>
      <p:regular r:id="rId46"/>
      <p:bold r:id="rId47"/>
      <p:italic r:id="rId48"/>
      <p:boldItalic r:id="rId49"/>
    </p:embeddedFont>
    <p:embeddedFont>
      <p:font typeface="Verdana" panose="020B0604030504040204" pitchFamily="34" charset="0"/>
      <p:regular r:id="rId50"/>
      <p:bold r:id="rId51"/>
      <p:italic r:id="rId52"/>
      <p:boldItalic r:id="rId5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54" roundtripDataSignature="AMtx7midW1Os4XN+MrbpN9dc5D/Offq2W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3" d="100"/>
          <a:sy n="63" d="100"/>
        </p:scale>
        <p:origin x="78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50" Type="http://schemas.openxmlformats.org/officeDocument/2006/relationships/font" Target="fonts/font11.fntdata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2.fntdata"/><Relationship Id="rId54" Type="http://customschemas.google.com/relationships/presentationmetadata" Target="meta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3" Type="http://schemas.openxmlformats.org/officeDocument/2006/relationships/font" Target="fonts/font14.fntdata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0.fntdata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5.fntdata"/><Relationship Id="rId52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4.fntdata"/><Relationship Id="rId48" Type="http://schemas.openxmlformats.org/officeDocument/2006/relationships/font" Target="fonts/font9.fntdata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12.fntdata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68" name="Google Shape;168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i="1"/>
          </a:p>
        </p:txBody>
      </p:sp>
      <p:sp>
        <p:nvSpPr>
          <p:cNvPr id="169" name="Google Shape;169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81" name="Google Shape;181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90" name="Google Shape;190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15</a:t>
            </a:fld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4" name="Google Shape;214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15" name="Google Shape;215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16</a:t>
            </a:fld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21" name="Google Shape;221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2" name="Google Shape;222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17</a:t>
            </a:fld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30" name="Google Shape;230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31" name="Google Shape;231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18</a:t>
            </a:fld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39" name="Google Shape;239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40" name="Google Shape;240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48" name="Google Shape;248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24</a:t>
            </a:fld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79" name="Google Shape;279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80" name="Google Shape;280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2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25</a:t>
            </a:fld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86" name="Google Shape;286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87" name="Google Shape;287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26</a:t>
            </a:fld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93" name="Google Shape;293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94" name="Google Shape;294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2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27</a:t>
            </a:fld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00" name="Google Shape;300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01" name="Google Shape;301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28</a:t>
            </a:fld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07" name="Google Shape;307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08" name="Google Shape;308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2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29</a:t>
            </a:fld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14" name="Google Shape;314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15" name="Google Shape;315;p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32</a:t>
            </a:fld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33" name="Google Shape;333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34" name="Google Shape;334;p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" name="Google Shape;340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34:notes"/>
          <p:cNvSpPr txBox="1"/>
          <p:nvPr/>
        </p:nvSpPr>
        <p:spPr>
          <a:xfrm>
            <a:off x="3900488" y="8853488"/>
            <a:ext cx="3000375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875" tIns="45425" rIns="90875" bIns="4542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34</a:t>
            </a:fld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46" name="Google Shape;346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47" name="Google Shape;347;p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3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35</a:t>
            </a:fld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53" name="Google Shape;353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54" name="Google Shape;354;p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60" name="Google Shape;360;p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3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37</a:t>
            </a:fld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66" name="Google Shape;366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67" name="Google Shape;367;p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6</a:t>
            </a:fld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6" name="Google Shape;13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37" name="Google Shape;137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52" name="Google Shape;152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60" name="Google Shape;160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9"/>
          <p:cNvSpPr txBox="1"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Gill Sans"/>
              <a:buNone/>
              <a:defRPr sz="6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9"/>
          <p:cNvSpPr txBox="1"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 b="0" cap="none">
                <a:solidFill>
                  <a:schemeClr val="dk1"/>
                </a:solidFill>
              </a:defRPr>
            </a:lvl1pPr>
            <a:lvl2pPr lvl="1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1" name="Google Shape;21;p39"/>
          <p:cNvSpPr txBox="1">
            <a:spLocks noGrp="1"/>
          </p:cNvSpPr>
          <p:nvPr>
            <p:ph type="dt" idx="10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9"/>
          <p:cNvSpPr txBox="1">
            <a:spLocks noGrp="1"/>
          </p:cNvSpPr>
          <p:nvPr>
            <p:ph type="ftr" idx="11"/>
          </p:nvPr>
        </p:nvSpPr>
        <p:spPr>
          <a:xfrm>
            <a:off x="2416500" y="329307"/>
            <a:ext cx="4973915" cy="309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9"/>
          <p:cNvSpPr txBox="1">
            <a:spLocks noGrp="1"/>
          </p:cNvSpPr>
          <p:nvPr>
            <p:ph type="sldNum" idx="12"/>
          </p:nvPr>
        </p:nvSpPr>
        <p:spPr>
          <a:xfrm>
            <a:off x="1437664" y="798973"/>
            <a:ext cx="811019" cy="5035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4" name="Google Shape;24;p39"/>
          <p:cNvCxnSpPr/>
          <p:nvPr/>
        </p:nvCxnSpPr>
        <p:spPr>
          <a:xfrm>
            <a:off x="2417780" y="3528542"/>
            <a:ext cx="8637072" cy="0"/>
          </a:xfrm>
          <a:prstGeom prst="straightConnector1">
            <a:avLst/>
          </a:prstGeom>
          <a:noFill/>
          <a:ln w="317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48"/>
          <p:cNvSpPr txBox="1"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48"/>
          <p:cNvSpPr txBox="1">
            <a:spLocks noGrp="1"/>
          </p:cNvSpPr>
          <p:nvPr>
            <p:ph type="body" idx="1"/>
          </p:nvPr>
        </p:nvSpPr>
        <p:spPr>
          <a:xfrm rot="5400000">
            <a:off x="4527910" y="-1060599"/>
            <a:ext cx="3450613" cy="9603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9" name="Google Shape;89;p48"/>
          <p:cNvSpPr txBox="1">
            <a:spLocks noGrp="1"/>
          </p:cNvSpPr>
          <p:nvPr>
            <p:ph type="dt" idx="10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48"/>
          <p:cNvSpPr txBox="1">
            <a:spLocks noGrp="1"/>
          </p:cNvSpPr>
          <p:nvPr>
            <p:ph type="ftr" idx="11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48"/>
          <p:cNvSpPr txBox="1">
            <a:spLocks noGrp="1"/>
          </p:cNvSpPr>
          <p:nvPr>
            <p:ph type="sldNum" idx="12"/>
          </p:nvPr>
        </p:nvSpPr>
        <p:spPr>
          <a:xfrm>
            <a:off x="480060" y="798973"/>
            <a:ext cx="811019" cy="5035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92" name="Google Shape;92;p48"/>
          <p:cNvCxnSpPr/>
          <p:nvPr/>
        </p:nvCxnSpPr>
        <p:spPr>
          <a:xfrm>
            <a:off x="1453896" y="1847088"/>
            <a:ext cx="9607522" cy="0"/>
          </a:xfrm>
          <a:prstGeom prst="straightConnector1">
            <a:avLst/>
          </a:prstGeom>
          <a:noFill/>
          <a:ln w="317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49"/>
          <p:cNvSpPr txBox="1">
            <a:spLocks noGrp="1"/>
          </p:cNvSpPr>
          <p:nvPr>
            <p:ph type="title"/>
          </p:nvPr>
        </p:nvSpPr>
        <p:spPr>
          <a:xfrm rot="5400000">
            <a:off x="7917038" y="2321047"/>
            <a:ext cx="4659889" cy="1615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49"/>
          <p:cNvSpPr txBox="1">
            <a:spLocks noGrp="1"/>
          </p:cNvSpPr>
          <p:nvPr>
            <p:ph type="body" idx="1"/>
          </p:nvPr>
        </p:nvSpPr>
        <p:spPr>
          <a:xfrm rot="5400000">
            <a:off x="3029143" y="-785498"/>
            <a:ext cx="4659889" cy="7828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6" name="Google Shape;96;p49"/>
          <p:cNvSpPr txBox="1">
            <a:spLocks noGrp="1"/>
          </p:cNvSpPr>
          <p:nvPr>
            <p:ph type="dt" idx="10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49"/>
          <p:cNvSpPr txBox="1">
            <a:spLocks noGrp="1"/>
          </p:cNvSpPr>
          <p:nvPr>
            <p:ph type="ftr" idx="11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49"/>
          <p:cNvSpPr txBox="1">
            <a:spLocks noGrp="1"/>
          </p:cNvSpPr>
          <p:nvPr>
            <p:ph type="sldNum" idx="12"/>
          </p:nvPr>
        </p:nvSpPr>
        <p:spPr>
          <a:xfrm>
            <a:off x="480060" y="798973"/>
            <a:ext cx="811019" cy="5035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99" name="Google Shape;99;p49"/>
          <p:cNvCxnSpPr/>
          <p:nvPr/>
        </p:nvCxnSpPr>
        <p:spPr>
          <a:xfrm>
            <a:off x="9439111" y="798973"/>
            <a:ext cx="0" cy="4659889"/>
          </a:xfrm>
          <a:prstGeom prst="straightConnector1">
            <a:avLst/>
          </a:prstGeom>
          <a:noFill/>
          <a:ln w="317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0"/>
          <p:cNvSpPr txBox="1">
            <a:spLocks noGrp="1"/>
          </p:cNvSpPr>
          <p:nvPr>
            <p:ph type="dt" idx="10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0"/>
          <p:cNvSpPr txBox="1">
            <a:spLocks noGrp="1"/>
          </p:cNvSpPr>
          <p:nvPr>
            <p:ph type="ftr" idx="11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0"/>
          <p:cNvSpPr txBox="1">
            <a:spLocks noGrp="1"/>
          </p:cNvSpPr>
          <p:nvPr>
            <p:ph type="sldNum" idx="12"/>
          </p:nvPr>
        </p:nvSpPr>
        <p:spPr>
          <a:xfrm>
            <a:off x="480060" y="798973"/>
            <a:ext cx="811019" cy="5035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41"/>
          <p:cNvSpPr txBox="1"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1"/>
          <p:cNvSpPr txBox="1">
            <a:spLocks noGrp="1"/>
          </p:cNvSpPr>
          <p:nvPr>
            <p:ph type="dt" idx="10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1"/>
          <p:cNvSpPr txBox="1">
            <a:spLocks noGrp="1"/>
          </p:cNvSpPr>
          <p:nvPr>
            <p:ph type="ftr" idx="11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41"/>
          <p:cNvSpPr txBox="1">
            <a:spLocks noGrp="1"/>
          </p:cNvSpPr>
          <p:nvPr>
            <p:ph type="sldNum" idx="12"/>
          </p:nvPr>
        </p:nvSpPr>
        <p:spPr>
          <a:xfrm>
            <a:off x="480060" y="798973"/>
            <a:ext cx="811019" cy="5035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34" name="Google Shape;34;p41"/>
          <p:cNvCxnSpPr/>
          <p:nvPr/>
        </p:nvCxnSpPr>
        <p:spPr>
          <a:xfrm>
            <a:off x="1453896" y="1847088"/>
            <a:ext cx="9607522" cy="0"/>
          </a:xfrm>
          <a:prstGeom prst="straightConnector1">
            <a:avLst/>
          </a:prstGeom>
          <a:noFill/>
          <a:ln w="317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42"/>
          <p:cNvSpPr txBox="1"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42"/>
          <p:cNvSpPr txBox="1"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" name="Google Shape;38;p42"/>
          <p:cNvSpPr txBox="1">
            <a:spLocks noGrp="1"/>
          </p:cNvSpPr>
          <p:nvPr>
            <p:ph type="dt" idx="10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42"/>
          <p:cNvSpPr txBox="1">
            <a:spLocks noGrp="1"/>
          </p:cNvSpPr>
          <p:nvPr>
            <p:ph type="ftr" idx="11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42"/>
          <p:cNvSpPr txBox="1">
            <a:spLocks noGrp="1"/>
          </p:cNvSpPr>
          <p:nvPr>
            <p:ph type="sldNum" idx="12"/>
          </p:nvPr>
        </p:nvSpPr>
        <p:spPr>
          <a:xfrm>
            <a:off x="480060" y="798973"/>
            <a:ext cx="811019" cy="5035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41" name="Google Shape;41;p42"/>
          <p:cNvCxnSpPr/>
          <p:nvPr/>
        </p:nvCxnSpPr>
        <p:spPr>
          <a:xfrm>
            <a:off x="1453896" y="1847088"/>
            <a:ext cx="9607522" cy="0"/>
          </a:xfrm>
          <a:prstGeom prst="straightConnector1">
            <a:avLst/>
          </a:prstGeom>
          <a:noFill/>
          <a:ln w="317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43"/>
          <p:cNvSpPr txBox="1"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43"/>
          <p:cNvSpPr txBox="1">
            <a:spLocks noGrp="1"/>
          </p:cNvSpPr>
          <p:nvPr>
            <p:ph type="body" idx="1"/>
          </p:nvPr>
        </p:nvSpPr>
        <p:spPr>
          <a:xfrm>
            <a:off x="1447331" y="2010878"/>
            <a:ext cx="4645152" cy="3448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" name="Google Shape;45;p43"/>
          <p:cNvSpPr txBox="1">
            <a:spLocks noGrp="1"/>
          </p:cNvSpPr>
          <p:nvPr>
            <p:ph type="body" idx="2"/>
          </p:nvPr>
        </p:nvSpPr>
        <p:spPr>
          <a:xfrm>
            <a:off x="6413771" y="2017343"/>
            <a:ext cx="4645152" cy="3441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43"/>
          <p:cNvSpPr txBox="1">
            <a:spLocks noGrp="1"/>
          </p:cNvSpPr>
          <p:nvPr>
            <p:ph type="dt" idx="10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43"/>
          <p:cNvSpPr txBox="1">
            <a:spLocks noGrp="1"/>
          </p:cNvSpPr>
          <p:nvPr>
            <p:ph type="ftr" idx="11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43"/>
          <p:cNvSpPr txBox="1">
            <a:spLocks noGrp="1"/>
          </p:cNvSpPr>
          <p:nvPr>
            <p:ph type="sldNum" idx="12"/>
          </p:nvPr>
        </p:nvSpPr>
        <p:spPr>
          <a:xfrm>
            <a:off x="480060" y="798973"/>
            <a:ext cx="811019" cy="5035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49" name="Google Shape;49;p43"/>
          <p:cNvCxnSpPr/>
          <p:nvPr/>
        </p:nvCxnSpPr>
        <p:spPr>
          <a:xfrm>
            <a:off x="1453896" y="1847088"/>
            <a:ext cx="9607522" cy="0"/>
          </a:xfrm>
          <a:prstGeom prst="straightConnector1">
            <a:avLst/>
          </a:prstGeom>
          <a:noFill/>
          <a:ln w="317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44"/>
          <p:cNvSpPr txBox="1"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ill Sans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44"/>
          <p:cNvSpPr txBox="1"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4570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44"/>
          <p:cNvSpPr txBox="1">
            <a:spLocks noGrp="1"/>
          </p:cNvSpPr>
          <p:nvPr>
            <p:ph type="dt" idx="10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44"/>
          <p:cNvSpPr txBox="1">
            <a:spLocks noGrp="1"/>
          </p:cNvSpPr>
          <p:nvPr>
            <p:ph type="ftr" idx="11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44"/>
          <p:cNvSpPr txBox="1">
            <a:spLocks noGrp="1"/>
          </p:cNvSpPr>
          <p:nvPr>
            <p:ph type="sldNum" idx="12"/>
          </p:nvPr>
        </p:nvSpPr>
        <p:spPr>
          <a:xfrm>
            <a:off x="480060" y="798973"/>
            <a:ext cx="811019" cy="5035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6" name="Google Shape;56;p44"/>
          <p:cNvCxnSpPr/>
          <p:nvPr/>
        </p:nvCxnSpPr>
        <p:spPr>
          <a:xfrm>
            <a:off x="1454239" y="3804985"/>
            <a:ext cx="8630446" cy="0"/>
          </a:xfrm>
          <a:prstGeom prst="straightConnector1">
            <a:avLst/>
          </a:prstGeom>
          <a:noFill/>
          <a:ln w="317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45"/>
          <p:cNvSpPr txBox="1"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45"/>
          <p:cNvSpPr txBox="1"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  <a:defRPr sz="2200" b="0" cap="none">
                <a:solidFill>
                  <a:schemeClr val="accen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60" name="Google Shape;60;p45"/>
          <p:cNvSpPr txBox="1">
            <a:spLocks noGrp="1"/>
          </p:cNvSpPr>
          <p:nvPr>
            <p:ph type="body" idx="2"/>
          </p:nvPr>
        </p:nvSpPr>
        <p:spPr>
          <a:xfrm>
            <a:off x="1447191" y="2824269"/>
            <a:ext cx="4645152" cy="26444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" name="Google Shape;61;p45"/>
          <p:cNvSpPr txBox="1">
            <a:spLocks noGrp="1"/>
          </p:cNvSpPr>
          <p:nvPr>
            <p:ph type="body" idx="3"/>
          </p:nvPr>
        </p:nvSpPr>
        <p:spPr>
          <a:xfrm>
            <a:off x="6412362" y="2023003"/>
            <a:ext cx="4645152" cy="802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  <a:defRPr sz="2200" b="0" cap="none">
                <a:solidFill>
                  <a:schemeClr val="accen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62" name="Google Shape;62;p45"/>
          <p:cNvSpPr txBox="1">
            <a:spLocks noGrp="1"/>
          </p:cNvSpPr>
          <p:nvPr>
            <p:ph type="body" idx="4"/>
          </p:nvPr>
        </p:nvSpPr>
        <p:spPr>
          <a:xfrm>
            <a:off x="6412362" y="2821491"/>
            <a:ext cx="4645152" cy="2637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3" name="Google Shape;63;p45"/>
          <p:cNvSpPr txBox="1">
            <a:spLocks noGrp="1"/>
          </p:cNvSpPr>
          <p:nvPr>
            <p:ph type="dt" idx="10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45"/>
          <p:cNvSpPr txBox="1">
            <a:spLocks noGrp="1"/>
          </p:cNvSpPr>
          <p:nvPr>
            <p:ph type="ftr" idx="11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45"/>
          <p:cNvSpPr txBox="1">
            <a:spLocks noGrp="1"/>
          </p:cNvSpPr>
          <p:nvPr>
            <p:ph type="sldNum" idx="12"/>
          </p:nvPr>
        </p:nvSpPr>
        <p:spPr>
          <a:xfrm>
            <a:off x="480060" y="798973"/>
            <a:ext cx="811019" cy="5035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6" name="Google Shape;66;p45"/>
          <p:cNvCxnSpPr/>
          <p:nvPr/>
        </p:nvCxnSpPr>
        <p:spPr>
          <a:xfrm>
            <a:off x="1453896" y="1847088"/>
            <a:ext cx="9607522" cy="0"/>
          </a:xfrm>
          <a:prstGeom prst="straightConnector1">
            <a:avLst/>
          </a:prstGeom>
          <a:noFill/>
          <a:ln w="317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46"/>
          <p:cNvSpPr txBox="1"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ill Sans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46"/>
          <p:cNvSpPr txBox="1">
            <a:spLocks noGrp="1"/>
          </p:cNvSpPr>
          <p:nvPr>
            <p:ph type="body" idx="1"/>
          </p:nvPr>
        </p:nvSpPr>
        <p:spPr>
          <a:xfrm>
            <a:off x="5043714" y="798974"/>
            <a:ext cx="6012470" cy="46588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429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0" name="Google Shape;70;p46"/>
          <p:cNvSpPr txBox="1">
            <a:spLocks noGrp="1"/>
          </p:cNvSpPr>
          <p:nvPr>
            <p:ph type="body" idx="2"/>
          </p:nvPr>
        </p:nvSpPr>
        <p:spPr>
          <a:xfrm>
            <a:off x="1444671" y="3205491"/>
            <a:ext cx="3275013" cy="2248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1" name="Google Shape;71;p46"/>
          <p:cNvSpPr txBox="1">
            <a:spLocks noGrp="1"/>
          </p:cNvSpPr>
          <p:nvPr>
            <p:ph type="dt" idx="10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46"/>
          <p:cNvSpPr txBox="1">
            <a:spLocks noGrp="1"/>
          </p:cNvSpPr>
          <p:nvPr>
            <p:ph type="ftr" idx="11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46"/>
          <p:cNvSpPr txBox="1">
            <a:spLocks noGrp="1"/>
          </p:cNvSpPr>
          <p:nvPr>
            <p:ph type="sldNum" idx="12"/>
          </p:nvPr>
        </p:nvSpPr>
        <p:spPr>
          <a:xfrm>
            <a:off x="480060" y="798973"/>
            <a:ext cx="811019" cy="5035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74" name="Google Shape;74;p46"/>
          <p:cNvCxnSpPr/>
          <p:nvPr/>
        </p:nvCxnSpPr>
        <p:spPr>
          <a:xfrm>
            <a:off x="1448280" y="3205491"/>
            <a:ext cx="3269490" cy="0"/>
          </a:xfrm>
          <a:prstGeom prst="straightConnector1">
            <a:avLst/>
          </a:prstGeom>
          <a:noFill/>
          <a:ln w="317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oogle Shape;76;p4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77" name="Google Shape;77;p47"/>
            <p:cNvSpPr/>
            <p:nvPr/>
          </p:nvSpPr>
          <p:spPr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  <a:lin ang="5400000" scaled="0"/>
            </a:gradFill>
            <a:ln>
              <a:noFill/>
            </a:ln>
            <a:effectLst>
              <a:outerShdw blurRad="127000" dist="228600" dir="4740000" sx="98000" sy="98000" algn="tl" rotWithShape="0">
                <a:srgbClr val="000000">
                  <a:alpha val="33725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47"/>
            <p:cNvSpPr/>
            <p:nvPr/>
          </p:nvSpPr>
          <p:spPr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ap="flat" cmpd="sng">
              <a:solidFill>
                <a:srgbClr val="191919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9" name="Google Shape;79;p47"/>
          <p:cNvSpPr txBox="1"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47"/>
          <p:cNvSpPr>
            <a:spLocks noGrp="1"/>
          </p:cNvSpPr>
          <p:nvPr>
            <p:ph type="pic" idx="2"/>
          </p:nvPr>
        </p:nvSpPr>
        <p:spPr>
          <a:xfrm>
            <a:off x="8124389" y="1122542"/>
            <a:ext cx="2791171" cy="386632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R="0" lvl="2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R="0" lvl="3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R="0" lvl="4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R="0" lvl="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R="0" lvl="6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R="0" lvl="7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R="0" lvl="8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81" name="Google Shape;81;p47"/>
          <p:cNvSpPr txBox="1">
            <a:spLocks noGrp="1"/>
          </p:cNvSpPr>
          <p:nvPr>
            <p:ph type="body" idx="1"/>
          </p:nvPr>
        </p:nvSpPr>
        <p:spPr>
          <a:xfrm>
            <a:off x="1450329" y="3145992"/>
            <a:ext cx="5524404" cy="2003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2" name="Google Shape;82;p47"/>
          <p:cNvSpPr txBox="1">
            <a:spLocks noGrp="1"/>
          </p:cNvSpPr>
          <p:nvPr>
            <p:ph type="dt" idx="10"/>
          </p:nvPr>
        </p:nvSpPr>
        <p:spPr>
          <a:xfrm>
            <a:off x="1447382" y="5469856"/>
            <a:ext cx="5527351" cy="3201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47"/>
          <p:cNvSpPr txBox="1">
            <a:spLocks noGrp="1"/>
          </p:cNvSpPr>
          <p:nvPr>
            <p:ph type="ftr" idx="11"/>
          </p:nvPr>
        </p:nvSpPr>
        <p:spPr>
          <a:xfrm>
            <a:off x="1447382" y="318640"/>
            <a:ext cx="5541004" cy="32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47"/>
          <p:cNvSpPr txBox="1">
            <a:spLocks noGrp="1"/>
          </p:cNvSpPr>
          <p:nvPr>
            <p:ph type="sldNum" idx="12"/>
          </p:nvPr>
        </p:nvSpPr>
        <p:spPr>
          <a:xfrm>
            <a:off x="480060" y="798973"/>
            <a:ext cx="811019" cy="5035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85" name="Google Shape;85;p47"/>
          <p:cNvCxnSpPr/>
          <p:nvPr/>
        </p:nvCxnSpPr>
        <p:spPr>
          <a:xfrm>
            <a:off x="1447382" y="3143605"/>
            <a:ext cx="5527351" cy="0"/>
          </a:xfrm>
          <a:prstGeom prst="straightConnector1">
            <a:avLst/>
          </a:prstGeom>
          <a:noFill/>
          <a:ln w="317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BE9E6"/>
            </a:gs>
            <a:gs pos="100000">
              <a:srgbClr val="C9C5C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8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>
            <a:gsLst>
              <a:gs pos="0">
                <a:srgbClr val="DFDBD5">
                  <a:alpha val="0"/>
                </a:srgbClr>
              </a:gs>
              <a:gs pos="100000">
                <a:schemeClr val="lt2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" name="Google Shape;11;p38"/>
          <p:cNvPicPr preferRelativeResize="0"/>
          <p:nvPr/>
        </p:nvPicPr>
        <p:blipFill rotWithShape="1">
          <a:blip r:embed="rId13">
            <a:alphaModFix/>
          </a:blip>
          <a:srcRect t="1538" b="-1538"/>
          <a:stretch/>
        </p:blipFill>
        <p:spPr>
          <a:xfrm>
            <a:off x="0" y="6126480"/>
            <a:ext cx="12192000" cy="74295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38"/>
          <p:cNvSpPr txBox="1"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  <a:defRPr sz="32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3" name="Google Shape;13;p38"/>
          <p:cNvSpPr txBox="1"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55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marR="0" lvl="1" indent="-3429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marR="0" lvl="2" indent="-3302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marR="0" lvl="3" indent="-3175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286000" marR="0" lvl="4" indent="-3048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743200" marR="0" lvl="5" indent="-3048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3200400" marR="0" lvl="6" indent="-3048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3657600" marR="0" lvl="7" indent="-3048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4114800" marR="0" lvl="8" indent="-3048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14" name="Google Shape;14;p38"/>
          <p:cNvSpPr txBox="1">
            <a:spLocks noGrp="1"/>
          </p:cNvSpPr>
          <p:nvPr>
            <p:ph type="dt" idx="10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15" name="Google Shape;15;p38"/>
          <p:cNvSpPr txBox="1">
            <a:spLocks noGrp="1"/>
          </p:cNvSpPr>
          <p:nvPr>
            <p:ph type="ftr" idx="11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16" name="Google Shape;16;p38"/>
          <p:cNvSpPr txBox="1">
            <a:spLocks noGrp="1"/>
          </p:cNvSpPr>
          <p:nvPr>
            <p:ph type="sldNum" idx="12"/>
          </p:nvPr>
        </p:nvSpPr>
        <p:spPr>
          <a:xfrm>
            <a:off x="480060" y="798973"/>
            <a:ext cx="811019" cy="5035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r" rtl="0">
              <a:spcBef>
                <a:spcPts val="0"/>
              </a:spcBef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r" rtl="0">
              <a:spcBef>
                <a:spcPts val="0"/>
              </a:spcBef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r" rtl="0">
              <a:spcBef>
                <a:spcPts val="0"/>
              </a:spcBef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r" rtl="0">
              <a:spcBef>
                <a:spcPts val="0"/>
              </a:spcBef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r" rtl="0">
              <a:spcBef>
                <a:spcPts val="0"/>
              </a:spcBef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r" rtl="0">
              <a:spcBef>
                <a:spcPts val="0"/>
              </a:spcBef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r" rtl="0">
              <a:spcBef>
                <a:spcPts val="0"/>
              </a:spcBef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r" rtl="0">
              <a:spcBef>
                <a:spcPts val="0"/>
              </a:spcBef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7" name="Google Shape;17;p38"/>
          <p:cNvCxnSpPr/>
          <p:nvPr/>
        </p:nvCxnSpPr>
        <p:spPr>
          <a:xfrm>
            <a:off x="0" y="6128413"/>
            <a:ext cx="12192000" cy="0"/>
          </a:xfrm>
          <a:prstGeom prst="straightConnector1">
            <a:avLst/>
          </a:prstGeom>
          <a:noFill/>
          <a:ln w="12700" cap="flat" cmpd="sng">
            <a:solidFill>
              <a:srgbClr val="000001">
                <a:alpha val="20000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linux.com/TUTORIALS/LinuxTutorialPosixThreads.html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"/>
          <p:cNvSpPr txBox="1">
            <a:spLocks noGrp="1"/>
          </p:cNvSpPr>
          <p:nvPr>
            <p:ph type="ctrTitle"/>
          </p:nvPr>
        </p:nvSpPr>
        <p:spPr>
          <a:xfrm>
            <a:off x="3007360" y="1528763"/>
            <a:ext cx="9144000" cy="8791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91631"/>
              </a:buClr>
              <a:buSzPts val="6000"/>
              <a:buFont typeface="Gill Sans"/>
              <a:buNone/>
            </a:pPr>
            <a:r>
              <a:rPr lang="en-US" sz="6000" b="1">
                <a:solidFill>
                  <a:srgbClr val="891631"/>
                </a:solidFill>
              </a:rPr>
              <a:t>THREADS</a:t>
            </a:r>
            <a:endParaRPr/>
          </a:p>
        </p:txBody>
      </p:sp>
      <p:sp>
        <p:nvSpPr>
          <p:cNvPr id="105" name="Google Shape;105;p1"/>
          <p:cNvSpPr txBox="1">
            <a:spLocks noGrp="1"/>
          </p:cNvSpPr>
          <p:nvPr>
            <p:ph type="subTitle" idx="1"/>
          </p:nvPr>
        </p:nvSpPr>
        <p:spPr>
          <a:xfrm>
            <a:off x="1270000" y="3602038"/>
            <a:ext cx="10139680" cy="23517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80"/>
              <a:buNone/>
            </a:pPr>
            <a:r>
              <a:rPr lang="en-US" sz="1480" b="1">
                <a:latin typeface="Arial"/>
                <a:ea typeface="Arial"/>
                <a:cs typeface="Arial"/>
                <a:sym typeface="Arial"/>
              </a:rPr>
              <a:t>REFERENCES: </a:t>
            </a:r>
            <a:endParaRPr/>
          </a:p>
          <a:p>
            <a:pPr marL="342900" lvl="0" indent="-3429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480"/>
              <a:buFont typeface="Gill Sans"/>
              <a:buAutoNum type="arabicPeriod"/>
            </a:pPr>
            <a:r>
              <a:rPr lang="en-US" sz="1480">
                <a:latin typeface="Arial"/>
                <a:ea typeface="Arial"/>
                <a:cs typeface="Arial"/>
                <a:sym typeface="Arial"/>
              </a:rPr>
              <a:t>“OPERATING SYSTEM CONCEPTS” 9</a:t>
            </a:r>
            <a:r>
              <a:rPr lang="en-US" sz="1480" baseline="30000">
                <a:latin typeface="Arial"/>
                <a:ea typeface="Arial"/>
                <a:cs typeface="Arial"/>
                <a:sym typeface="Arial"/>
              </a:rPr>
              <a:t>TH</a:t>
            </a:r>
            <a:r>
              <a:rPr lang="en-US" sz="1480">
                <a:latin typeface="Arial"/>
                <a:ea typeface="Arial"/>
                <a:cs typeface="Arial"/>
                <a:sym typeface="Arial"/>
              </a:rPr>
              <a:t> EDITION BY ABRAHAM SILBERSCHATZ, PETER BAER GALVIN AND GREG GAGNE</a:t>
            </a:r>
            <a:endParaRPr/>
          </a:p>
          <a:p>
            <a:pPr marL="342900" lvl="0" indent="-3429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480"/>
              <a:buFont typeface="Gill Sans"/>
              <a:buAutoNum type="arabicPeriod"/>
            </a:pPr>
            <a:r>
              <a:rPr lang="en-US" sz="1480">
                <a:latin typeface="Arial"/>
                <a:ea typeface="Arial"/>
                <a:cs typeface="Arial"/>
                <a:sym typeface="Arial"/>
              </a:rPr>
              <a:t>“OPERATING SYSTEMS: INTERNALS AND DESIGN PRINCIPLES”, 7TH EDITION BY WILLIAM STALLINGS</a:t>
            </a:r>
            <a:endParaRPr/>
          </a:p>
          <a:p>
            <a:pPr marL="342900" lvl="0" indent="-3429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480"/>
              <a:buFont typeface="Gill Sans"/>
              <a:buAutoNum type="arabicPeriod"/>
            </a:pPr>
            <a:r>
              <a:rPr lang="en-US" sz="1480">
                <a:latin typeface="Arial"/>
                <a:ea typeface="Arial"/>
                <a:cs typeface="Arial"/>
                <a:sym typeface="Arial"/>
              </a:rPr>
              <a:t>“INTRODUCTION TO OPERATING SYSTEMS ”, BY PROF. CHESTER REBEIRO (HTTPS://NPTEL.AC.IN/COURSES/106/106/106106144/)</a:t>
            </a:r>
            <a:endParaRPr sz="148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480"/>
              <a:buNone/>
            </a:pPr>
            <a:endParaRPr sz="148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0"/>
          <p:cNvSpPr txBox="1">
            <a:spLocks noGrp="1"/>
          </p:cNvSpPr>
          <p:nvPr>
            <p:ph type="title"/>
          </p:nvPr>
        </p:nvSpPr>
        <p:spPr>
          <a:xfrm>
            <a:off x="2182814" y="455614"/>
            <a:ext cx="7824787" cy="1144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Gill Sans"/>
              <a:buNone/>
            </a:pPr>
            <a:r>
              <a:rPr lang="en-US" sz="4800" b="1"/>
              <a:t>TYPES OF THREADS</a:t>
            </a:r>
            <a:endParaRPr/>
          </a:p>
        </p:txBody>
      </p:sp>
      <p:grpSp>
        <p:nvGrpSpPr>
          <p:cNvPr id="172" name="Google Shape;172;p10"/>
          <p:cNvGrpSpPr/>
          <p:nvPr/>
        </p:nvGrpSpPr>
        <p:grpSpPr>
          <a:xfrm>
            <a:off x="1717040" y="1874520"/>
            <a:ext cx="7848600" cy="3139440"/>
            <a:chOff x="0" y="0"/>
            <a:chExt cx="7848600" cy="3139440"/>
          </a:xfrm>
        </p:grpSpPr>
        <p:sp>
          <p:nvSpPr>
            <p:cNvPr id="173" name="Google Shape;173;p10"/>
            <p:cNvSpPr/>
            <p:nvPr/>
          </p:nvSpPr>
          <p:spPr>
            <a:xfrm>
              <a:off x="0" y="0"/>
              <a:ext cx="7848600" cy="313944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50000"/>
                  </a:moveTo>
                  <a:lnTo>
                    <a:pt x="24000" y="0"/>
                  </a:lnTo>
                  <a:lnTo>
                    <a:pt x="24000" y="20000"/>
                  </a:lnTo>
                  <a:lnTo>
                    <a:pt x="60000" y="20000"/>
                  </a:lnTo>
                  <a:lnTo>
                    <a:pt x="60000" y="20000"/>
                  </a:lnTo>
                  <a:cubicBezTo>
                    <a:pt x="62071" y="20000"/>
                    <a:pt x="63750" y="22238"/>
                    <a:pt x="63750" y="25000"/>
                  </a:cubicBezTo>
                  <a:cubicBezTo>
                    <a:pt x="63750" y="27761"/>
                    <a:pt x="62071" y="30000"/>
                    <a:pt x="60000" y="30000"/>
                  </a:cubicBezTo>
                  <a:cubicBezTo>
                    <a:pt x="57929" y="30000"/>
                    <a:pt x="56250" y="32239"/>
                    <a:pt x="56250" y="35000"/>
                  </a:cubicBezTo>
                  <a:cubicBezTo>
                    <a:pt x="56250" y="37762"/>
                    <a:pt x="57929" y="40000"/>
                    <a:pt x="60000" y="40000"/>
                  </a:cubicBezTo>
                  <a:lnTo>
                    <a:pt x="96000" y="40000"/>
                  </a:lnTo>
                  <a:lnTo>
                    <a:pt x="96000" y="20000"/>
                  </a:lnTo>
                  <a:lnTo>
                    <a:pt x="120000" y="70000"/>
                  </a:lnTo>
                  <a:lnTo>
                    <a:pt x="96000" y="120000"/>
                  </a:lnTo>
                  <a:lnTo>
                    <a:pt x="96000" y="100000"/>
                  </a:lnTo>
                  <a:lnTo>
                    <a:pt x="60000" y="100000"/>
                  </a:lnTo>
                  <a:cubicBezTo>
                    <a:pt x="57929" y="100000"/>
                    <a:pt x="56250" y="97762"/>
                    <a:pt x="56250" y="95000"/>
                  </a:cubicBezTo>
                  <a:lnTo>
                    <a:pt x="56250" y="80000"/>
                  </a:lnTo>
                  <a:lnTo>
                    <a:pt x="24000" y="80000"/>
                  </a:lnTo>
                  <a:lnTo>
                    <a:pt x="24000" y="100000"/>
                  </a:lnTo>
                  <a:close/>
                </a:path>
                <a:path w="120000" h="120000" fill="darkenLess" extrusionOk="0">
                  <a:moveTo>
                    <a:pt x="63750" y="25000"/>
                  </a:moveTo>
                  <a:cubicBezTo>
                    <a:pt x="63750" y="27761"/>
                    <a:pt x="62071" y="30000"/>
                    <a:pt x="60000" y="30000"/>
                  </a:cubicBezTo>
                  <a:cubicBezTo>
                    <a:pt x="57929" y="30000"/>
                    <a:pt x="56250" y="32239"/>
                    <a:pt x="56250" y="35000"/>
                  </a:cubicBezTo>
                  <a:cubicBezTo>
                    <a:pt x="56250" y="37762"/>
                    <a:pt x="57929" y="40000"/>
                    <a:pt x="60000" y="40000"/>
                  </a:cubicBezTo>
                  <a:lnTo>
                    <a:pt x="63750" y="40000"/>
                  </a:lnTo>
                  <a:close/>
                </a:path>
                <a:path w="120000" h="120000" fill="none" extrusionOk="0">
                  <a:moveTo>
                    <a:pt x="0" y="50000"/>
                  </a:moveTo>
                  <a:lnTo>
                    <a:pt x="24000" y="0"/>
                  </a:lnTo>
                  <a:lnTo>
                    <a:pt x="24000" y="20000"/>
                  </a:lnTo>
                  <a:lnTo>
                    <a:pt x="60000" y="20000"/>
                  </a:lnTo>
                  <a:lnTo>
                    <a:pt x="60000" y="20000"/>
                  </a:lnTo>
                  <a:cubicBezTo>
                    <a:pt x="62071" y="20000"/>
                    <a:pt x="63750" y="22238"/>
                    <a:pt x="63750" y="25000"/>
                  </a:cubicBezTo>
                  <a:cubicBezTo>
                    <a:pt x="63750" y="27761"/>
                    <a:pt x="62071" y="30000"/>
                    <a:pt x="60000" y="30000"/>
                  </a:cubicBezTo>
                  <a:cubicBezTo>
                    <a:pt x="57929" y="30000"/>
                    <a:pt x="56250" y="32239"/>
                    <a:pt x="56250" y="35000"/>
                  </a:cubicBezTo>
                  <a:cubicBezTo>
                    <a:pt x="56250" y="37762"/>
                    <a:pt x="57929" y="40000"/>
                    <a:pt x="60000" y="40000"/>
                  </a:cubicBezTo>
                  <a:lnTo>
                    <a:pt x="96000" y="40000"/>
                  </a:lnTo>
                  <a:lnTo>
                    <a:pt x="96000" y="20000"/>
                  </a:lnTo>
                  <a:lnTo>
                    <a:pt x="120000" y="70000"/>
                  </a:lnTo>
                  <a:lnTo>
                    <a:pt x="96000" y="120000"/>
                  </a:lnTo>
                  <a:lnTo>
                    <a:pt x="96000" y="100000"/>
                  </a:lnTo>
                  <a:lnTo>
                    <a:pt x="60000" y="100000"/>
                  </a:lnTo>
                  <a:cubicBezTo>
                    <a:pt x="57929" y="100000"/>
                    <a:pt x="56250" y="97762"/>
                    <a:pt x="56250" y="95000"/>
                  </a:cubicBezTo>
                  <a:lnTo>
                    <a:pt x="56250" y="80000"/>
                  </a:lnTo>
                  <a:lnTo>
                    <a:pt x="24000" y="80000"/>
                  </a:lnTo>
                  <a:lnTo>
                    <a:pt x="24000" y="100000"/>
                  </a:lnTo>
                  <a:close/>
                  <a:moveTo>
                    <a:pt x="63750" y="25000"/>
                  </a:moveTo>
                  <a:lnTo>
                    <a:pt x="63750" y="40000"/>
                  </a:lnTo>
                  <a:moveTo>
                    <a:pt x="56250" y="35000"/>
                  </a:moveTo>
                  <a:lnTo>
                    <a:pt x="56250" y="80000"/>
                  </a:lnTo>
                </a:path>
              </a:pathLst>
            </a:custGeom>
            <a:gradFill>
              <a:gsLst>
                <a:gs pos="0">
                  <a:srgbClr val="C62B49"/>
                </a:gs>
                <a:gs pos="69000">
                  <a:srgbClr val="B2012E"/>
                </a:gs>
                <a:gs pos="100000">
                  <a:srgbClr val="A8022B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10"/>
            <p:cNvSpPr/>
            <p:nvPr/>
          </p:nvSpPr>
          <p:spPr>
            <a:xfrm>
              <a:off x="1043439" y="785311"/>
              <a:ext cx="2590038" cy="15383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10"/>
            <p:cNvSpPr txBox="1"/>
            <p:nvPr/>
          </p:nvSpPr>
          <p:spPr>
            <a:xfrm>
              <a:off x="1043439" y="785311"/>
              <a:ext cx="2590038" cy="15383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10225" rIns="0" bIns="11810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100"/>
                <a:buFont typeface="Gill Sans"/>
                <a:buNone/>
              </a:pPr>
              <a:r>
                <a:rPr lang="en-US" sz="3100">
                  <a:solidFill>
                    <a:schemeClr val="lt1"/>
                  </a:solidFill>
                  <a:latin typeface="Gill Sans"/>
                  <a:ea typeface="Gill Sans"/>
                  <a:cs typeface="Gill Sans"/>
                  <a:sym typeface="Gill Sans"/>
                </a:rPr>
                <a:t>User Level Thread (ULT)</a:t>
              </a:r>
              <a:endParaRPr/>
            </a:p>
            <a:p>
              <a:pPr marL="228600" marR="0" lvl="1" indent="-76200" algn="l" rtl="0">
                <a:lnSpc>
                  <a:spcPct val="90000"/>
                </a:lnSpc>
                <a:spcBef>
                  <a:spcPts val="1085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Gill Sans"/>
                <a:buNone/>
              </a:pPr>
              <a:endParaRPr sz="24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76" name="Google Shape;176;p10"/>
            <p:cNvSpPr/>
            <p:nvPr/>
          </p:nvSpPr>
          <p:spPr>
            <a:xfrm>
              <a:off x="4117354" y="1293006"/>
              <a:ext cx="3060954" cy="15383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10"/>
            <p:cNvSpPr txBox="1"/>
            <p:nvPr/>
          </p:nvSpPr>
          <p:spPr>
            <a:xfrm>
              <a:off x="4117354" y="1293006"/>
              <a:ext cx="3060954" cy="15383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10225" rIns="0" bIns="1181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100"/>
                <a:buFont typeface="Gill Sans"/>
                <a:buNone/>
              </a:pPr>
              <a:r>
                <a:rPr lang="en-US" sz="3100">
                  <a:solidFill>
                    <a:schemeClr val="lt1"/>
                  </a:solidFill>
                  <a:latin typeface="Gill Sans"/>
                  <a:ea typeface="Gill Sans"/>
                  <a:cs typeface="Gill Sans"/>
                  <a:sym typeface="Gill Sans"/>
                </a:rPr>
                <a:t>Kernel level Thread (KLT) </a:t>
              </a:r>
              <a:endParaRPr/>
            </a:p>
          </p:txBody>
        </p:sp>
      </p:grpSp>
      <p:sp>
        <p:nvSpPr>
          <p:cNvPr id="178" name="Google Shape;178;p10"/>
          <p:cNvSpPr txBox="1"/>
          <p:nvPr/>
        </p:nvSpPr>
        <p:spPr>
          <a:xfrm>
            <a:off x="294638" y="5405120"/>
            <a:ext cx="11623042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NOTE: We are talking about threads for </a:t>
            </a:r>
            <a:r>
              <a:rPr lang="en-US" sz="18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user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processes.  Both ULT &amp; KLT execute in user mode. An OS may also have threads but that is not what we are discussing here.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1"/>
          <p:cNvSpPr txBox="1">
            <a:spLocks noGrp="1"/>
          </p:cNvSpPr>
          <p:nvPr>
            <p:ph type="title" idx="4294967295"/>
          </p:nvPr>
        </p:nvSpPr>
        <p:spPr>
          <a:xfrm>
            <a:off x="2743200" y="238760"/>
            <a:ext cx="8610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C3753"/>
              </a:buClr>
              <a:buSzPts val="3200"/>
              <a:buFont typeface="Gill Sans"/>
              <a:buNone/>
            </a:pPr>
            <a:r>
              <a:rPr lang="en-US" b="1">
                <a:solidFill>
                  <a:srgbClr val="2C3753"/>
                </a:solidFill>
              </a:rPr>
              <a:t>THREADS MANAGEMENT</a:t>
            </a:r>
            <a:endParaRPr/>
          </a:p>
        </p:txBody>
      </p:sp>
      <p:sp>
        <p:nvSpPr>
          <p:cNvPr id="185" name="Google Shape;185;p11"/>
          <p:cNvSpPr txBox="1">
            <a:spLocks noGrp="1"/>
          </p:cNvSpPr>
          <p:nvPr>
            <p:ph type="body" idx="4294967295"/>
          </p:nvPr>
        </p:nvSpPr>
        <p:spPr>
          <a:xfrm>
            <a:off x="0" y="952500"/>
            <a:ext cx="5486400" cy="62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 b="1">
                <a:solidFill>
                  <a:srgbClr val="2C3753"/>
                </a:solidFill>
              </a:rPr>
              <a:t>User-Level Threads (ULTs)</a:t>
            </a: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Managed by applications and user level thread library</a:t>
            </a: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Kernel is not aware of these threads</a:t>
            </a:r>
            <a:endParaRPr/>
          </a:p>
          <a:p>
            <a:pPr marL="228600" lvl="0" indent="-101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r>
              <a:rPr lang="en-US" b="1">
                <a:solidFill>
                  <a:srgbClr val="2C3753"/>
                </a:solidFill>
              </a:rPr>
              <a:t>Kernel-Level Threads (KLTs)</a:t>
            </a: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>
                <a:solidFill>
                  <a:srgbClr val="2C3753"/>
                </a:solidFill>
              </a:rPr>
              <a:t>These are created and managed by kernels</a:t>
            </a: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>
                <a:solidFill>
                  <a:srgbClr val="2C3753"/>
                </a:solidFill>
              </a:rPr>
              <a:t>Also called as light weight process</a:t>
            </a:r>
            <a:endParaRPr/>
          </a:p>
          <a:p>
            <a:pPr marL="228600" lvl="0" indent="-101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endParaRPr/>
          </a:p>
        </p:txBody>
      </p:sp>
      <p:sp>
        <p:nvSpPr>
          <p:cNvPr id="186" name="Google Shape;186;p11"/>
          <p:cNvSpPr txBox="1"/>
          <p:nvPr/>
        </p:nvSpPr>
        <p:spPr>
          <a:xfrm>
            <a:off x="8386444" y="6394452"/>
            <a:ext cx="169672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Ref. 1</a:t>
            </a:r>
            <a:endParaRPr/>
          </a:p>
        </p:txBody>
      </p:sp>
      <p:pic>
        <p:nvPicPr>
          <p:cNvPr id="187" name="Google Shape;187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95520" y="1823336"/>
            <a:ext cx="7396480" cy="44059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2"/>
          <p:cNvSpPr txBox="1">
            <a:spLocks noGrp="1"/>
          </p:cNvSpPr>
          <p:nvPr>
            <p:ph type="title" idx="4294967295"/>
          </p:nvPr>
        </p:nvSpPr>
        <p:spPr>
          <a:xfrm>
            <a:off x="0" y="11430"/>
            <a:ext cx="11521440" cy="608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24951"/>
              </a:buClr>
              <a:buSzPts val="3200"/>
              <a:buFont typeface="Arial"/>
              <a:buNone/>
            </a:pPr>
            <a:r>
              <a:rPr lang="en-US" b="1" cap="none">
                <a:solidFill>
                  <a:srgbClr val="324951"/>
                </a:solidFill>
                <a:latin typeface="Arial"/>
                <a:ea typeface="Arial"/>
                <a:cs typeface="Arial"/>
                <a:sym typeface="Arial"/>
              </a:rPr>
              <a:t>Relationships Between  ULT States And Process States</a:t>
            </a:r>
            <a:endParaRPr/>
          </a:p>
        </p:txBody>
      </p:sp>
      <p:sp>
        <p:nvSpPr>
          <p:cNvPr id="194" name="Google Shape;194;p12"/>
          <p:cNvSpPr txBox="1"/>
          <p:nvPr/>
        </p:nvSpPr>
        <p:spPr>
          <a:xfrm>
            <a:off x="1844040" y="6389470"/>
            <a:ext cx="129540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Ref.2</a:t>
            </a:r>
            <a:endParaRPr/>
          </a:p>
        </p:txBody>
      </p:sp>
      <p:pic>
        <p:nvPicPr>
          <p:cNvPr id="195" name="Google Shape;195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3880" y="557616"/>
            <a:ext cx="10393681" cy="58318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13"/>
          <p:cNvPicPr preferRelativeResize="0"/>
          <p:nvPr/>
        </p:nvPicPr>
        <p:blipFill rotWithShape="1">
          <a:blip r:embed="rId3">
            <a:alphaModFix/>
          </a:blip>
          <a:srcRect l="61495" t="20113" r="3615" b="28211"/>
          <a:stretch/>
        </p:blipFill>
        <p:spPr>
          <a:xfrm>
            <a:off x="7644874" y="136636"/>
            <a:ext cx="4435365" cy="4183116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13"/>
          <p:cNvSpPr txBox="1">
            <a:spLocks noGrp="1"/>
          </p:cNvSpPr>
          <p:nvPr>
            <p:ph type="ctrTitle"/>
          </p:nvPr>
        </p:nvSpPr>
        <p:spPr>
          <a:xfrm>
            <a:off x="111761" y="231228"/>
            <a:ext cx="11754418" cy="817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 sz="3200" b="1">
                <a:latin typeface="Arial"/>
                <a:ea typeface="Arial"/>
                <a:cs typeface="Arial"/>
                <a:sym typeface="Arial"/>
              </a:rPr>
              <a:t>MERITS AND DEMERITS OF ULT</a:t>
            </a:r>
            <a:endParaRPr/>
          </a:p>
        </p:txBody>
      </p:sp>
      <p:sp>
        <p:nvSpPr>
          <p:cNvPr id="202" name="Google Shape;202;p13"/>
          <p:cNvSpPr txBox="1">
            <a:spLocks noGrp="1"/>
          </p:cNvSpPr>
          <p:nvPr>
            <p:ph type="subTitle" idx="1"/>
          </p:nvPr>
        </p:nvSpPr>
        <p:spPr>
          <a:xfrm>
            <a:off x="252648" y="1292500"/>
            <a:ext cx="7693173" cy="45722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Font typeface="Gill Sans"/>
              <a:buChar char="+"/>
            </a:pPr>
            <a:r>
              <a:rPr lang="en-US" cap="none">
                <a:latin typeface="Arial"/>
                <a:ea typeface="Arial"/>
                <a:cs typeface="Arial"/>
                <a:sym typeface="Arial"/>
              </a:rPr>
              <a:t>It can be implemented in OS that does not support threading</a:t>
            </a:r>
            <a:endParaRPr/>
          </a:p>
          <a:p>
            <a:pPr marL="285750" lvl="0" indent="-28575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Gill Sans"/>
              <a:buChar char="+"/>
            </a:pPr>
            <a:r>
              <a:rPr lang="en-US" cap="none">
                <a:latin typeface="Arial"/>
                <a:ea typeface="Arial"/>
                <a:cs typeface="Arial"/>
                <a:sym typeface="Arial"/>
              </a:rPr>
              <a:t>Fast creation and switching</a:t>
            </a:r>
            <a:endParaRPr/>
          </a:p>
          <a:p>
            <a:pPr marL="285750" lvl="0" indent="-28575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Gill Sans"/>
              <a:buChar char="+"/>
            </a:pPr>
            <a:r>
              <a:rPr lang="en-US" cap="none">
                <a:latin typeface="Arial"/>
                <a:ea typeface="Arial"/>
                <a:cs typeface="Arial"/>
                <a:sym typeface="Arial"/>
              </a:rPr>
              <a:t>Does not need System call</a:t>
            </a:r>
            <a:endParaRPr/>
          </a:p>
          <a:p>
            <a:pPr marL="285750" lvl="0" indent="-17145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Gill Sans"/>
              <a:buNone/>
            </a:pPr>
            <a:endParaRPr cap="none">
              <a:latin typeface="Arial"/>
              <a:ea typeface="Arial"/>
              <a:cs typeface="Arial"/>
              <a:sym typeface="Arial"/>
            </a:endParaRPr>
          </a:p>
          <a:p>
            <a:pPr marL="285750" lvl="0" indent="-28575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Gill Sans"/>
              <a:buChar char="-"/>
            </a:pPr>
            <a:r>
              <a:rPr lang="en-US" cap="none">
                <a:latin typeface="Arial"/>
                <a:ea typeface="Arial"/>
                <a:cs typeface="Arial"/>
                <a:sym typeface="Arial"/>
              </a:rPr>
              <a:t>Process with many threads also competes with a single threaded process</a:t>
            </a:r>
            <a:endParaRPr/>
          </a:p>
          <a:p>
            <a:pPr marL="285750" lvl="0" indent="-28575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Gill Sans"/>
              <a:buChar char="-"/>
            </a:pPr>
            <a:r>
              <a:rPr lang="en-US" cap="none">
                <a:latin typeface="Arial"/>
                <a:ea typeface="Arial"/>
                <a:cs typeface="Arial"/>
                <a:sym typeface="Arial"/>
              </a:rPr>
              <a:t>Scheduling decisions cannot be made to favour processes with the larger number of threads </a:t>
            </a:r>
            <a:endParaRPr/>
          </a:p>
          <a:p>
            <a:pPr marL="285750" lvl="0" indent="-28575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Gill Sans"/>
              <a:buChar char="-"/>
            </a:pPr>
            <a:r>
              <a:rPr lang="en-US" cap="none">
                <a:latin typeface="Arial"/>
                <a:ea typeface="Arial"/>
                <a:cs typeface="Arial"/>
                <a:sym typeface="Arial"/>
              </a:rPr>
              <a:t>If one thread makes system call then all others get blocked</a:t>
            </a:r>
            <a:endParaRPr/>
          </a:p>
          <a:p>
            <a:pPr marL="0" lvl="0" indent="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900"/>
              <a:buNone/>
            </a:pPr>
            <a:r>
              <a:rPr lang="en-US" sz="1900" cap="none">
                <a:latin typeface="Arial"/>
                <a:ea typeface="Arial"/>
                <a:cs typeface="Arial"/>
                <a:sym typeface="Arial"/>
              </a:rPr>
              <a:t>Solution: </a:t>
            </a:r>
            <a:r>
              <a:rPr lang="en-US" sz="1900">
                <a:latin typeface="Arial"/>
                <a:ea typeface="Arial"/>
                <a:cs typeface="Arial"/>
                <a:sym typeface="Arial"/>
              </a:rPr>
              <a:t>JACKETING</a:t>
            </a:r>
            <a:endParaRPr/>
          </a:p>
          <a:p>
            <a:pPr marL="457200" lvl="1" indent="0" algn="ctr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900"/>
              <a:buNone/>
            </a:pPr>
            <a:r>
              <a:rPr lang="en-US" sz="1900">
                <a:latin typeface="Arial"/>
                <a:ea typeface="Arial"/>
                <a:cs typeface="Arial"/>
                <a:sym typeface="Arial"/>
              </a:rPr>
              <a:t>converts a blocking system call into a non-blocking system call</a:t>
            </a:r>
            <a:endParaRPr/>
          </a:p>
          <a:p>
            <a:pPr marL="285750" lvl="0" indent="-1651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900"/>
              <a:buFont typeface="Gill Sans"/>
              <a:buNone/>
            </a:pPr>
            <a:endParaRPr sz="1900" cap="none">
              <a:latin typeface="Arial"/>
              <a:ea typeface="Arial"/>
              <a:cs typeface="Arial"/>
              <a:sym typeface="Arial"/>
            </a:endParaRPr>
          </a:p>
          <a:p>
            <a:pPr marL="285750" lvl="0" indent="-17145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Gill Sans"/>
              <a:buNone/>
            </a:pPr>
            <a:endParaRPr cap="non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13"/>
          <p:cNvSpPr txBox="1"/>
          <p:nvPr/>
        </p:nvSpPr>
        <p:spPr>
          <a:xfrm>
            <a:off x="9365330" y="4584431"/>
            <a:ext cx="129540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Ref.2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4"/>
          <p:cNvSpPr txBox="1">
            <a:spLocks noGrp="1"/>
          </p:cNvSpPr>
          <p:nvPr>
            <p:ph type="ctrTitle"/>
          </p:nvPr>
        </p:nvSpPr>
        <p:spPr>
          <a:xfrm>
            <a:off x="111761" y="231228"/>
            <a:ext cx="11754418" cy="817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 sz="3200" b="1">
                <a:latin typeface="Arial"/>
                <a:ea typeface="Arial"/>
                <a:cs typeface="Arial"/>
                <a:sym typeface="Arial"/>
              </a:rPr>
              <a:t>MERITS AND DEMERITS OF KLT</a:t>
            </a:r>
            <a:endParaRPr/>
          </a:p>
        </p:txBody>
      </p:sp>
      <p:sp>
        <p:nvSpPr>
          <p:cNvPr id="209" name="Google Shape;209;p14"/>
          <p:cNvSpPr txBox="1">
            <a:spLocks noGrp="1"/>
          </p:cNvSpPr>
          <p:nvPr>
            <p:ph type="subTitle" idx="1"/>
          </p:nvPr>
        </p:nvSpPr>
        <p:spPr>
          <a:xfrm>
            <a:off x="242488" y="1586185"/>
            <a:ext cx="7693173" cy="45722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Font typeface="Gill Sans"/>
              <a:buChar char="+"/>
            </a:pPr>
            <a:r>
              <a:rPr lang="en-US" cap="none">
                <a:latin typeface="Arial"/>
                <a:ea typeface="Arial"/>
                <a:cs typeface="Arial"/>
                <a:sym typeface="Arial"/>
              </a:rPr>
              <a:t>Thread table is stored in kernel space. Hence, kernel knows about no. of threads a process has</a:t>
            </a:r>
            <a:endParaRPr/>
          </a:p>
          <a:p>
            <a:pPr marL="285750" lvl="0" indent="-28575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Gill Sans"/>
              <a:buChar char="+"/>
            </a:pPr>
            <a:r>
              <a:rPr lang="en-US" cap="none">
                <a:latin typeface="Arial"/>
                <a:ea typeface="Arial"/>
                <a:cs typeface="Arial"/>
                <a:sym typeface="Arial"/>
              </a:rPr>
              <a:t>OS can provide more time quantum to a process with large no. of threads</a:t>
            </a:r>
            <a:endParaRPr/>
          </a:p>
          <a:p>
            <a:pPr marL="285750" lvl="0" indent="-28575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Gill Sans"/>
              <a:buChar char="+"/>
            </a:pPr>
            <a:r>
              <a:rPr lang="en-US" cap="none">
                <a:latin typeface="Arial"/>
                <a:ea typeface="Arial"/>
                <a:cs typeface="Arial"/>
                <a:sym typeface="Arial"/>
              </a:rPr>
              <a:t>Better to use for application that frequently blocks</a:t>
            </a:r>
            <a:endParaRPr/>
          </a:p>
          <a:p>
            <a:pPr marL="285750" lvl="0" indent="-28575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Gill Sans"/>
              <a:buChar char="+"/>
            </a:pPr>
            <a:r>
              <a:rPr lang="en-US" cap="none">
                <a:latin typeface="Arial"/>
                <a:ea typeface="Arial"/>
                <a:cs typeface="Arial"/>
                <a:sym typeface="Arial"/>
              </a:rPr>
              <a:t>One thread making system call does not block others</a:t>
            </a:r>
            <a:endParaRPr/>
          </a:p>
          <a:p>
            <a:pPr marL="0" lvl="0" indent="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cap="none">
              <a:latin typeface="Arial"/>
              <a:ea typeface="Arial"/>
              <a:cs typeface="Arial"/>
              <a:sym typeface="Arial"/>
            </a:endParaRPr>
          </a:p>
          <a:p>
            <a:pPr marL="285750" lvl="0" indent="-28575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Gill Sans"/>
              <a:buChar char="-"/>
            </a:pPr>
            <a:r>
              <a:rPr lang="en-US" cap="none">
                <a:latin typeface="Arial"/>
                <a:ea typeface="Arial"/>
                <a:cs typeface="Arial"/>
                <a:sym typeface="Arial"/>
              </a:rPr>
              <a:t>Slow</a:t>
            </a:r>
            <a:endParaRPr/>
          </a:p>
          <a:p>
            <a:pPr marL="285750" lvl="0" indent="-28575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900"/>
              <a:buFont typeface="Gill Sans"/>
              <a:buChar char="-"/>
            </a:pPr>
            <a:r>
              <a:rPr lang="en-US" sz="1900" cap="none">
                <a:latin typeface="Arial"/>
                <a:ea typeface="Arial"/>
                <a:cs typeface="Arial"/>
                <a:sym typeface="Arial"/>
              </a:rPr>
              <a:t>Larger overhead due to kernel level management</a:t>
            </a:r>
            <a:endParaRPr/>
          </a:p>
          <a:p>
            <a:pPr marL="285750" lvl="0" indent="-28575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900"/>
              <a:buFont typeface="Gill Sans"/>
              <a:buChar char="-"/>
            </a:pPr>
            <a:r>
              <a:rPr lang="en-US" sz="1900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The transfer of control from one thread to another within the same process requires a mode switch to the kernel</a:t>
            </a:r>
            <a:endParaRPr/>
          </a:p>
          <a:p>
            <a:pPr marL="285750" lvl="0" indent="-17145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Gill Sans"/>
              <a:buNone/>
            </a:pPr>
            <a:endParaRPr cap="none">
              <a:latin typeface="Arial"/>
              <a:ea typeface="Arial"/>
              <a:cs typeface="Arial"/>
              <a:sym typeface="Arial"/>
            </a:endParaRPr>
          </a:p>
          <a:p>
            <a:pPr marL="285750" lvl="0" indent="-1651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900"/>
              <a:buFont typeface="Gill Sans"/>
              <a:buNone/>
            </a:pPr>
            <a:endParaRPr sz="1900" cap="none">
              <a:latin typeface="Arial"/>
              <a:ea typeface="Arial"/>
              <a:cs typeface="Arial"/>
              <a:sym typeface="Arial"/>
            </a:endParaRPr>
          </a:p>
          <a:p>
            <a:pPr marL="285750" lvl="0" indent="-17145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Gill Sans"/>
              <a:buNone/>
            </a:pPr>
            <a:endParaRPr cap="non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14"/>
          <p:cNvSpPr txBox="1"/>
          <p:nvPr/>
        </p:nvSpPr>
        <p:spPr>
          <a:xfrm>
            <a:off x="9360250" y="4414344"/>
            <a:ext cx="129540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Ref.2</a:t>
            </a:r>
            <a:endParaRPr/>
          </a:p>
        </p:txBody>
      </p:sp>
      <p:pic>
        <p:nvPicPr>
          <p:cNvPr id="211" name="Google Shape;211;p14"/>
          <p:cNvPicPr preferRelativeResize="0"/>
          <p:nvPr/>
        </p:nvPicPr>
        <p:blipFill rotWithShape="1">
          <a:blip r:embed="rId3">
            <a:alphaModFix/>
          </a:blip>
          <a:srcRect l="62863" t="18431" r="1599" b="14154"/>
          <a:stretch/>
        </p:blipFill>
        <p:spPr>
          <a:xfrm>
            <a:off x="8439807" y="88596"/>
            <a:ext cx="3426372" cy="426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5"/>
          <p:cNvSpPr txBox="1">
            <a:spLocks noGrp="1"/>
          </p:cNvSpPr>
          <p:nvPr>
            <p:ph type="title"/>
          </p:nvPr>
        </p:nvSpPr>
        <p:spPr>
          <a:xfrm>
            <a:off x="0" y="4761"/>
            <a:ext cx="9194800" cy="914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80"/>
              <a:buFont typeface="Gill Sans"/>
              <a:buNone/>
            </a:pPr>
            <a:br>
              <a:rPr lang="en-US" sz="2880"/>
            </a:br>
            <a:r>
              <a:rPr lang="en-US" sz="2880"/>
              <a:t>MULTITHREADING MODELS</a:t>
            </a:r>
            <a:endParaRPr/>
          </a:p>
        </p:txBody>
      </p:sp>
      <p:sp>
        <p:nvSpPr>
          <p:cNvPr id="218" name="Google Shape;218;p15"/>
          <p:cNvSpPr txBox="1">
            <a:spLocks noGrp="1"/>
          </p:cNvSpPr>
          <p:nvPr>
            <p:ph type="body" idx="1"/>
          </p:nvPr>
        </p:nvSpPr>
        <p:spPr>
          <a:xfrm>
            <a:off x="254000" y="2323149"/>
            <a:ext cx="8229600" cy="281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One-to-One</a:t>
            </a:r>
            <a:endParaRPr/>
          </a:p>
          <a:p>
            <a:pPr marL="228600" lvl="0" indent="-101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Many-to-One</a:t>
            </a:r>
            <a:br>
              <a:rPr lang="en-US"/>
            </a:b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Many-to-Many</a:t>
            </a:r>
            <a:endParaRPr/>
          </a:p>
          <a:p>
            <a:pPr marL="228600" lvl="0" indent="-101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6"/>
          <p:cNvSpPr txBox="1"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US"/>
              <a:t>MANY-TO-ONE</a:t>
            </a:r>
            <a:endParaRPr/>
          </a:p>
        </p:txBody>
      </p:sp>
      <p:sp>
        <p:nvSpPr>
          <p:cNvPr id="225" name="Google Shape;225;p16"/>
          <p:cNvSpPr txBox="1">
            <a:spLocks noGrp="1"/>
          </p:cNvSpPr>
          <p:nvPr>
            <p:ph type="body" idx="1"/>
          </p:nvPr>
        </p:nvSpPr>
        <p:spPr>
          <a:xfrm>
            <a:off x="1451578" y="2326323"/>
            <a:ext cx="4573301" cy="23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/>
              <a:t>Many user-level threads mapped to single kernel thread</a:t>
            </a:r>
            <a:endParaRPr/>
          </a:p>
          <a:p>
            <a:pPr marL="228600" lvl="0" indent="-101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Font typeface="Arial"/>
              <a:buNone/>
            </a:pPr>
            <a:endParaRPr/>
          </a:p>
        </p:txBody>
      </p:sp>
      <p:pic>
        <p:nvPicPr>
          <p:cNvPr id="226" name="Google Shape;226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77710" y="1992737"/>
            <a:ext cx="4827458" cy="4060744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16"/>
          <p:cNvSpPr txBox="1"/>
          <p:nvPr/>
        </p:nvSpPr>
        <p:spPr>
          <a:xfrm>
            <a:off x="8679530" y="6192464"/>
            <a:ext cx="129540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Ref.1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7"/>
          <p:cNvSpPr txBox="1"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US"/>
              <a:t>ONE-TO-ONE</a:t>
            </a:r>
            <a:endParaRPr/>
          </a:p>
        </p:txBody>
      </p:sp>
      <p:sp>
        <p:nvSpPr>
          <p:cNvPr id="234" name="Google Shape;234;p17"/>
          <p:cNvSpPr txBox="1"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2400"/>
              <a:t>Each user-level thread maps to kernel thread</a:t>
            </a: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Font typeface="Arial"/>
              <a:buChar char="●"/>
            </a:pPr>
            <a:r>
              <a:rPr lang="en-US"/>
              <a:t>Examples</a:t>
            </a:r>
            <a:endParaRPr/>
          </a:p>
          <a:p>
            <a:pPr marL="68580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en-US"/>
              <a:t>Windows NT/XP/2000</a:t>
            </a:r>
            <a:endParaRPr/>
          </a:p>
          <a:p>
            <a:pPr marL="68580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en-US"/>
              <a:t>Linux</a:t>
            </a:r>
            <a:endParaRPr/>
          </a:p>
        </p:txBody>
      </p:sp>
      <p:pic>
        <p:nvPicPr>
          <p:cNvPr id="235" name="Google Shape;235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16462" y="2814321"/>
            <a:ext cx="7475538" cy="2955925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17"/>
          <p:cNvSpPr txBox="1"/>
          <p:nvPr/>
        </p:nvSpPr>
        <p:spPr>
          <a:xfrm>
            <a:off x="8679530" y="6192464"/>
            <a:ext cx="129540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Ref.1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8"/>
          <p:cNvSpPr txBox="1"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US"/>
              <a:t>MANY-TO-MANY MODEL</a:t>
            </a:r>
            <a:endParaRPr/>
          </a:p>
        </p:txBody>
      </p:sp>
      <p:sp>
        <p:nvSpPr>
          <p:cNvPr id="243" name="Google Shape;243;p18"/>
          <p:cNvSpPr txBox="1">
            <a:spLocks noGrp="1"/>
          </p:cNvSpPr>
          <p:nvPr>
            <p:ph type="body" idx="1"/>
          </p:nvPr>
        </p:nvSpPr>
        <p:spPr>
          <a:xfrm>
            <a:off x="81281" y="1930400"/>
            <a:ext cx="5923280" cy="44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Many user level threads are mapped to many kernel threads</a:t>
            </a: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It allows the operating system to create a sufficient number of kernel threads</a:t>
            </a: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Font typeface="Arial"/>
              <a:buChar char="●"/>
            </a:pPr>
            <a:r>
              <a:rPr lang="en-US"/>
              <a:t>Example</a:t>
            </a:r>
            <a:endParaRPr/>
          </a:p>
          <a:p>
            <a:pPr marL="68580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en-US"/>
              <a:t>Windows NT/2000</a:t>
            </a:r>
            <a:endParaRPr/>
          </a:p>
        </p:txBody>
      </p:sp>
      <p:pic>
        <p:nvPicPr>
          <p:cNvPr id="244" name="Google Shape;244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24981" y="1228725"/>
            <a:ext cx="5153025" cy="4400550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18"/>
          <p:cNvSpPr txBox="1"/>
          <p:nvPr/>
        </p:nvSpPr>
        <p:spPr>
          <a:xfrm>
            <a:off x="8679530" y="6192464"/>
            <a:ext cx="129540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Ref.1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9"/>
          <p:cNvSpPr txBox="1"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US"/>
              <a:t>THREAD LIBRARIES</a:t>
            </a:r>
            <a:endParaRPr/>
          </a:p>
        </p:txBody>
      </p:sp>
      <p:sp>
        <p:nvSpPr>
          <p:cNvPr id="251" name="Google Shape;251;p19"/>
          <p:cNvSpPr txBox="1"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•"/>
            </a:pPr>
            <a:r>
              <a:rPr lang="en-US" sz="1700"/>
              <a:t>It provides programmer with API for creating and managing threads</a:t>
            </a:r>
            <a:endParaRPr/>
          </a:p>
          <a:p>
            <a:pPr marL="228600" lvl="0" indent="-1206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700"/>
              <a:buNone/>
            </a:pPr>
            <a:endParaRPr sz="1700"/>
          </a:p>
          <a:p>
            <a:pPr marL="22860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700"/>
              <a:buChar char="•"/>
            </a:pPr>
            <a:r>
              <a:rPr lang="en-US" sz="1700"/>
              <a:t>Two primary ways of implementing</a:t>
            </a:r>
            <a:endParaRPr/>
          </a:p>
          <a:p>
            <a:pPr marL="685800" lvl="1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530"/>
              <a:buChar char="•"/>
            </a:pPr>
            <a:r>
              <a:rPr lang="en-US" sz="1530"/>
              <a:t>Library entirely in user space</a:t>
            </a:r>
            <a:endParaRPr/>
          </a:p>
          <a:p>
            <a:pPr marL="685800" lvl="1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530"/>
              <a:buChar char="•"/>
            </a:pPr>
            <a:r>
              <a:rPr lang="en-US" sz="1530"/>
              <a:t>Kernel-level library supported by the OS</a:t>
            </a:r>
            <a:endParaRPr/>
          </a:p>
          <a:p>
            <a:pPr marL="228600" lvl="0" indent="-1206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700"/>
              <a:buNone/>
            </a:pPr>
            <a:endParaRPr sz="1700"/>
          </a:p>
          <a:p>
            <a:pPr marL="22860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700"/>
              <a:buChar char="•"/>
            </a:pPr>
            <a:r>
              <a:rPr lang="en-US" sz="1700"/>
              <a:t>Three main thread libraries in use today:</a:t>
            </a:r>
            <a:endParaRPr/>
          </a:p>
          <a:p>
            <a:pPr marL="685800" lvl="1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530"/>
              <a:buChar char="•"/>
            </a:pPr>
            <a:r>
              <a:rPr lang="en-US" sz="1530"/>
              <a:t>POSIC Pthreads</a:t>
            </a:r>
            <a:endParaRPr sz="1530"/>
          </a:p>
          <a:p>
            <a:pPr marL="685800" lvl="1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530"/>
              <a:buChar char="•"/>
            </a:pPr>
            <a:r>
              <a:rPr lang="en-US" sz="1530"/>
              <a:t>Win32</a:t>
            </a:r>
            <a:endParaRPr/>
          </a:p>
          <a:p>
            <a:pPr marL="685800" lvl="1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530"/>
              <a:buChar char="•"/>
            </a:pPr>
            <a:r>
              <a:rPr lang="en-US" sz="1530"/>
              <a:t>Java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2"/>
          <p:cNvPicPr preferRelativeResize="0"/>
          <p:nvPr/>
        </p:nvPicPr>
        <p:blipFill rotWithShape="1">
          <a:blip r:embed="rId3">
            <a:alphaModFix/>
          </a:blip>
          <a:srcRect l="4665" t="23728" r="68506" b="3954"/>
          <a:stretch/>
        </p:blipFill>
        <p:spPr>
          <a:xfrm>
            <a:off x="7335520" y="111760"/>
            <a:ext cx="4622800" cy="593344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"/>
          <p:cNvSpPr txBox="1">
            <a:spLocks noGrp="1"/>
          </p:cNvSpPr>
          <p:nvPr>
            <p:ph type="subTitle" idx="1"/>
          </p:nvPr>
        </p:nvSpPr>
        <p:spPr>
          <a:xfrm>
            <a:off x="325120" y="812800"/>
            <a:ext cx="8637072" cy="5394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b="1">
                <a:latin typeface="Arial"/>
                <a:ea typeface="Arial"/>
                <a:cs typeface="Arial"/>
                <a:sym typeface="Arial"/>
              </a:rPr>
              <a:t>CONSIDER THE FOLLOWING SCENARIO:</a:t>
            </a:r>
            <a:endParaRPr/>
          </a:p>
          <a:p>
            <a:pPr marL="285750" lvl="0" indent="-28575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cap="none">
                <a:latin typeface="Arial"/>
                <a:ea typeface="Arial"/>
                <a:cs typeface="Arial"/>
                <a:sym typeface="Arial"/>
              </a:rPr>
              <a:t>There are 4 CPUs in the system</a:t>
            </a:r>
            <a:endParaRPr/>
          </a:p>
          <a:p>
            <a:pPr marL="285750" lvl="0" indent="-28575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cap="none">
                <a:latin typeface="Arial"/>
                <a:ea typeface="Arial"/>
                <a:cs typeface="Arial"/>
                <a:sym typeface="Arial"/>
              </a:rPr>
              <a:t>The given program is adding  numbers upto 10 million using </a:t>
            </a:r>
            <a:endParaRPr/>
          </a:p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cap="none">
                <a:latin typeface="Arial"/>
                <a:ea typeface="Arial"/>
                <a:cs typeface="Arial"/>
                <a:sym typeface="Arial"/>
              </a:rPr>
              <a:t>an addall() and executing the process in one CPU.</a:t>
            </a:r>
            <a:endParaRPr/>
          </a:p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cap="none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b="1" cap="none">
                <a:latin typeface="Arial"/>
                <a:ea typeface="Arial"/>
                <a:cs typeface="Arial"/>
                <a:sym typeface="Arial"/>
              </a:rPr>
              <a:t>Problem: </a:t>
            </a:r>
            <a:r>
              <a:rPr lang="en-US" cap="none">
                <a:latin typeface="Arial"/>
                <a:ea typeface="Arial"/>
                <a:cs typeface="Arial"/>
                <a:sym typeface="Arial"/>
              </a:rPr>
              <a:t>Other processors are not utilized and single process </a:t>
            </a:r>
            <a:endParaRPr/>
          </a:p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cap="none">
                <a:latin typeface="Arial"/>
                <a:ea typeface="Arial"/>
                <a:cs typeface="Arial"/>
                <a:sym typeface="Arial"/>
              </a:rPr>
              <a:t>takes long time to complete execution</a:t>
            </a:r>
            <a:endParaRPr/>
          </a:p>
          <a:p>
            <a:pPr marL="285750" lvl="0" indent="-17145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Arial"/>
              <a:buNone/>
            </a:pPr>
            <a:endParaRPr cap="none">
              <a:latin typeface="Arial"/>
              <a:ea typeface="Arial"/>
              <a:cs typeface="Arial"/>
              <a:sym typeface="Arial"/>
            </a:endParaRPr>
          </a:p>
          <a:p>
            <a:pPr marL="285750" lvl="0" indent="-17145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Arial"/>
              <a:buNone/>
            </a:pPr>
            <a:endParaRPr cap="non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2"/>
          <p:cNvSpPr txBox="1"/>
          <p:nvPr/>
        </p:nvSpPr>
        <p:spPr>
          <a:xfrm>
            <a:off x="7975600" y="6390640"/>
            <a:ext cx="169672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Ref. 3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0"/>
          <p:cNvSpPr txBox="1">
            <a:spLocks noGrp="1"/>
          </p:cNvSpPr>
          <p:nvPr>
            <p:ph type="title"/>
          </p:nvPr>
        </p:nvSpPr>
        <p:spPr>
          <a:xfrm>
            <a:off x="604520" y="111125"/>
            <a:ext cx="7767320" cy="54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1">
                <a:latin typeface="Arial"/>
                <a:ea typeface="Arial"/>
                <a:cs typeface="Arial"/>
                <a:sym typeface="Arial"/>
              </a:rPr>
              <a:t>POSIX</a:t>
            </a:r>
            <a:endParaRPr/>
          </a:p>
        </p:txBody>
      </p:sp>
      <p:sp>
        <p:nvSpPr>
          <p:cNvPr id="257" name="Google Shape;257;p20"/>
          <p:cNvSpPr txBox="1">
            <a:spLocks noGrp="1"/>
          </p:cNvSpPr>
          <p:nvPr>
            <p:ph type="body" idx="1"/>
          </p:nvPr>
        </p:nvSpPr>
        <p:spPr>
          <a:xfrm>
            <a:off x="863600" y="877888"/>
            <a:ext cx="10450830" cy="10321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It can be used over Linux systems</a:t>
            </a: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Pthreads API must be compiled with </a:t>
            </a:r>
            <a:r>
              <a:rPr lang="en-US" sz="2400" b="1" i="1">
                <a:latin typeface="Arial"/>
                <a:ea typeface="Arial"/>
                <a:cs typeface="Arial"/>
                <a:sym typeface="Arial"/>
              </a:rPr>
              <a:t>–pthread </a:t>
            </a:r>
            <a:r>
              <a:rPr lang="en-US" sz="2400">
                <a:latin typeface="Arial"/>
                <a:ea typeface="Arial"/>
                <a:cs typeface="Arial"/>
                <a:sym typeface="Arial"/>
              </a:rPr>
              <a:t>or</a:t>
            </a:r>
            <a:r>
              <a:rPr lang="en-US" sz="2400" b="1" i="1">
                <a:latin typeface="Arial"/>
                <a:ea typeface="Arial"/>
                <a:cs typeface="Arial"/>
                <a:sym typeface="Arial"/>
              </a:rPr>
              <a:t> –lpthread</a:t>
            </a:r>
            <a:endParaRPr sz="2400" b="1" i="1">
              <a:latin typeface="Arial"/>
              <a:ea typeface="Arial"/>
              <a:cs typeface="Arial"/>
              <a:sym typeface="Arial"/>
            </a:endParaRPr>
          </a:p>
          <a:p>
            <a:pPr marL="228600" lvl="0" indent="-762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endParaRPr sz="2400" b="1" i="1" u="sng">
              <a:solidFill>
                <a:schemeClr val="hlink"/>
              </a:solidFill>
              <a:latin typeface="Arial"/>
              <a:ea typeface="Arial"/>
              <a:cs typeface="Arial"/>
              <a:sym typeface="Arial"/>
              <a:hlinkClick r:id="rId3"/>
            </a:endParaRPr>
          </a:p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#include &lt;pthread.h&gt;</a:t>
            </a:r>
            <a:endParaRPr/>
          </a:p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pthread_t pthread_self() </a:t>
            </a:r>
            <a:endParaRPr/>
          </a:p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endParaRPr sz="2400"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r>
              <a:rPr lang="en-US" sz="2400" b="1">
                <a:latin typeface="Arial"/>
                <a:ea typeface="Arial"/>
                <a:cs typeface="Arial"/>
                <a:sym typeface="Arial"/>
              </a:rPr>
              <a:t>returns : </a:t>
            </a:r>
            <a:r>
              <a:rPr lang="en-US" sz="2400">
                <a:latin typeface="Arial"/>
                <a:ea typeface="Arial"/>
                <a:cs typeface="Arial"/>
                <a:sym typeface="Arial"/>
              </a:rPr>
              <a:t>ID of current (this) thread</a:t>
            </a:r>
            <a:endParaRPr/>
          </a:p>
          <a:p>
            <a:pPr marL="228600" lvl="0" indent="-762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endParaRPr sz="2400" u="sng">
              <a:solidFill>
                <a:schemeClr val="hlink"/>
              </a:solidFill>
              <a:latin typeface="Arial"/>
              <a:ea typeface="Arial"/>
              <a:cs typeface="Arial"/>
              <a:sym typeface="Arial"/>
              <a:hlinkClick r:id="rId3"/>
            </a:endParaRPr>
          </a:p>
          <a:p>
            <a:pPr marL="457200" lvl="1" indent="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400"/>
              <a:buNone/>
            </a:pP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19200" y="91441"/>
            <a:ext cx="9448800" cy="41452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21"/>
          <p:cNvPicPr preferRelativeResize="0"/>
          <p:nvPr/>
        </p:nvPicPr>
        <p:blipFill rotWithShape="1">
          <a:blip r:embed="rId4">
            <a:alphaModFix/>
          </a:blip>
          <a:srcRect t="24370" b="-24370"/>
          <a:stretch/>
        </p:blipFill>
        <p:spPr>
          <a:xfrm>
            <a:off x="1219200" y="4233840"/>
            <a:ext cx="9448800" cy="2489200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21"/>
          <p:cNvSpPr txBox="1"/>
          <p:nvPr/>
        </p:nvSpPr>
        <p:spPr>
          <a:xfrm>
            <a:off x="5448300" y="6243264"/>
            <a:ext cx="129540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Ref.3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Google Shape;269;p23"/>
          <p:cNvPicPr preferRelativeResize="0"/>
          <p:nvPr/>
        </p:nvPicPr>
        <p:blipFill rotWithShape="1">
          <a:blip r:embed="rId3">
            <a:alphaModFix/>
          </a:blip>
          <a:srcRect t="1574" b="2361"/>
          <a:stretch/>
        </p:blipFill>
        <p:spPr>
          <a:xfrm>
            <a:off x="721360" y="0"/>
            <a:ext cx="971296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2"/>
          <p:cNvSpPr txBox="1">
            <a:spLocks noGrp="1"/>
          </p:cNvSpPr>
          <p:nvPr>
            <p:ph type="title"/>
          </p:nvPr>
        </p:nvSpPr>
        <p:spPr>
          <a:xfrm>
            <a:off x="1451579" y="804519"/>
            <a:ext cx="9603275" cy="587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US"/>
              <a:t>TERMINATING THREAD</a:t>
            </a:r>
            <a:endParaRPr/>
          </a:p>
        </p:txBody>
      </p:sp>
      <p:sp>
        <p:nvSpPr>
          <p:cNvPr id="275" name="Google Shape;275;p22"/>
          <p:cNvSpPr txBox="1">
            <a:spLocks noGrp="1"/>
          </p:cNvSpPr>
          <p:nvPr>
            <p:ph type="body" idx="1"/>
          </p:nvPr>
        </p:nvSpPr>
        <p:spPr>
          <a:xfrm>
            <a:off x="2438400" y="1168401"/>
            <a:ext cx="8229600" cy="453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 b="1">
                <a:latin typeface="Verdana"/>
                <a:ea typeface="Verdana"/>
                <a:cs typeface="Verdana"/>
                <a:sym typeface="Verdana"/>
              </a:rPr>
              <a:t> </a:t>
            </a:r>
            <a:endParaRPr/>
          </a:p>
        </p:txBody>
      </p:sp>
      <p:sp>
        <p:nvSpPr>
          <p:cNvPr id="276" name="Google Shape;276;p22"/>
          <p:cNvSpPr txBox="1"/>
          <p:nvPr/>
        </p:nvSpPr>
        <p:spPr>
          <a:xfrm>
            <a:off x="1524000" y="2026121"/>
            <a:ext cx="9723120" cy="29731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#include &lt;pthread.h&gt;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void pthread_exit (return_value) </a:t>
            </a: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	      	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Threads terminate in one of the following conditions:</a:t>
            </a:r>
            <a:endParaRPr/>
          </a:p>
          <a:p>
            <a:pPr marL="742950" marR="0" lvl="1" indent="-285750" algn="l" rtl="0">
              <a:spcBef>
                <a:spcPts val="630"/>
              </a:spcBef>
              <a:spcAft>
                <a:spcPts val="0"/>
              </a:spcAft>
              <a:buClr>
                <a:srgbClr val="CC6600"/>
              </a:buClr>
              <a:buSzPts val="144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Completes function execution and return value</a:t>
            </a:r>
            <a:endParaRPr/>
          </a:p>
          <a:p>
            <a:pPr marL="742950" marR="0" lvl="1" indent="-285750" algn="l" rtl="0">
              <a:spcBef>
                <a:spcPts val="630"/>
              </a:spcBef>
              <a:spcAft>
                <a:spcPts val="0"/>
              </a:spcAft>
              <a:buClr>
                <a:srgbClr val="CC6600"/>
              </a:buClr>
              <a:buSzPts val="144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pthread_cancel()  request received by thread</a:t>
            </a:r>
            <a:endParaRPr/>
          </a:p>
          <a:p>
            <a:pPr marL="742950" marR="0" lvl="1" indent="-285750" algn="l" rtl="0">
              <a:spcBef>
                <a:spcPts val="630"/>
              </a:spcBef>
              <a:spcAft>
                <a:spcPts val="0"/>
              </a:spcAft>
              <a:buClr>
                <a:srgbClr val="CC6600"/>
              </a:buClr>
              <a:buSzPts val="144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Thread initiates termination </a:t>
            </a:r>
            <a:endParaRPr/>
          </a:p>
          <a:p>
            <a:pPr marL="742950" marR="0" lvl="1" indent="-285750" algn="l" rtl="0">
              <a:spcBef>
                <a:spcPts val="630"/>
              </a:spcBef>
              <a:spcAft>
                <a:spcPts val="0"/>
              </a:spcAft>
              <a:buClr>
                <a:srgbClr val="CC6600"/>
              </a:buClr>
              <a:buSzPts val="144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The process of the threads terminates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24"/>
          <p:cNvSpPr txBox="1"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1">
                <a:latin typeface="Arial"/>
                <a:ea typeface="Arial"/>
                <a:cs typeface="Arial"/>
                <a:sym typeface="Arial"/>
              </a:rPr>
              <a:t>THREAD CANCELLATION</a:t>
            </a:r>
            <a:endParaRPr/>
          </a:p>
        </p:txBody>
      </p:sp>
      <p:sp>
        <p:nvSpPr>
          <p:cNvPr id="283" name="Google Shape;283;p24"/>
          <p:cNvSpPr txBox="1">
            <a:spLocks noGrp="1"/>
          </p:cNvSpPr>
          <p:nvPr>
            <p:ph type="body" idx="1"/>
          </p:nvPr>
        </p:nvSpPr>
        <p:spPr>
          <a:xfrm>
            <a:off x="1442720" y="1435101"/>
            <a:ext cx="10515600" cy="4430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sz="2400" i="1">
                <a:latin typeface="Arial"/>
                <a:ea typeface="Arial"/>
                <a:cs typeface="Arial"/>
                <a:sym typeface="Arial"/>
              </a:rPr>
              <a:t>pthread_cancel()</a:t>
            </a:r>
            <a:r>
              <a:rPr lang="en-US" sz="2400">
                <a:latin typeface="Arial"/>
                <a:ea typeface="Arial"/>
                <a:cs typeface="Arial"/>
                <a:sym typeface="Arial"/>
              </a:rPr>
              <a:t> : Terminates a thread before it has completed its execution</a:t>
            </a:r>
            <a:endParaRPr/>
          </a:p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r>
              <a:rPr lang="en-US" sz="2400" b="1">
                <a:latin typeface="Arial"/>
                <a:ea typeface="Arial"/>
                <a:cs typeface="Arial"/>
                <a:sym typeface="Arial"/>
              </a:rPr>
              <a:t>Whether thread cancel or not depends in its state and type </a:t>
            </a:r>
            <a:endParaRPr/>
          </a:p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r>
              <a:rPr lang="en-US" sz="2400" b="1">
                <a:latin typeface="Arial"/>
                <a:ea typeface="Arial"/>
                <a:cs typeface="Arial"/>
                <a:sym typeface="Arial"/>
              </a:rPr>
              <a:t>States</a:t>
            </a:r>
            <a:endParaRPr/>
          </a:p>
          <a:p>
            <a:pPr marL="68580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400"/>
              <a:buFont typeface="Noto Sans Symbols"/>
              <a:buChar char="▪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PTHREAD_CANCEL_DISABLE: Thread can not be cancelled.</a:t>
            </a:r>
            <a:endParaRPr/>
          </a:p>
          <a:p>
            <a:pPr marL="68580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400"/>
              <a:buFont typeface="Noto Sans Symbols"/>
              <a:buChar char="▪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PTHREAD_CANCEL_ENABLE: This is default state. Thread can be cancelled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5"/>
          <p:cNvSpPr txBox="1"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US"/>
              <a:t>THREAD CANCELLATION	</a:t>
            </a:r>
            <a:endParaRPr/>
          </a:p>
        </p:txBody>
      </p:sp>
      <p:sp>
        <p:nvSpPr>
          <p:cNvPr id="290" name="Google Shape;290;p25"/>
          <p:cNvSpPr txBox="1">
            <a:spLocks noGrp="1"/>
          </p:cNvSpPr>
          <p:nvPr>
            <p:ph type="body" idx="1"/>
          </p:nvPr>
        </p:nvSpPr>
        <p:spPr>
          <a:xfrm>
            <a:off x="1320800" y="1435101"/>
            <a:ext cx="10515600" cy="4430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None/>
            </a:pP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Font typeface="Noto Sans Symbols"/>
              <a:buChar char="▪"/>
            </a:pPr>
            <a:r>
              <a:rPr lang="en-US"/>
              <a:t>Two types of thread cancellation</a:t>
            </a:r>
            <a:endParaRPr/>
          </a:p>
          <a:p>
            <a:pPr marL="68580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Noto Sans Symbols"/>
              <a:buChar char="▪"/>
            </a:pPr>
            <a:r>
              <a:rPr lang="en-US" b="1"/>
              <a:t>Asynchronous cancellation:</a:t>
            </a:r>
            <a:r>
              <a:rPr lang="en-US"/>
              <a:t> terminates the target thread immediately</a:t>
            </a:r>
            <a:endParaRPr/>
          </a:p>
          <a:p>
            <a:pPr marL="1143000" lvl="2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Noto Sans Symbols"/>
              <a:buChar char="▪"/>
            </a:pPr>
            <a:r>
              <a:rPr lang="en-US"/>
              <a:t>PTHREAD_CANCEL_ASYNCHRONOUS</a:t>
            </a:r>
            <a:endParaRPr/>
          </a:p>
          <a:p>
            <a:pPr marL="914400" lvl="2" indent="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68580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Noto Sans Symbols"/>
              <a:buChar char="▪"/>
            </a:pPr>
            <a:r>
              <a:rPr lang="en-US" b="1"/>
              <a:t>Deferred cancellation</a:t>
            </a:r>
            <a:r>
              <a:rPr lang="en-US"/>
              <a:t> allows the target thread to periodically check if it should be cancelled</a:t>
            </a:r>
            <a:endParaRPr/>
          </a:p>
          <a:p>
            <a:pPr marL="1143000" lvl="2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Noto Sans Symbols"/>
              <a:buChar char="▪"/>
            </a:pPr>
            <a:r>
              <a:rPr lang="en-US"/>
              <a:t>PTHREAD_CANCEL_DEFERRED: Cancel when thread reaches ‘cancellation point’</a:t>
            </a:r>
            <a:endParaRPr/>
          </a:p>
          <a:p>
            <a:pPr marL="68580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Arial"/>
              <a:buNone/>
            </a:pP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26"/>
          <p:cNvSpPr txBox="1"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US"/>
              <a:t>THREADING ISSUES</a:t>
            </a:r>
            <a:endParaRPr/>
          </a:p>
        </p:txBody>
      </p:sp>
      <p:sp>
        <p:nvSpPr>
          <p:cNvPr id="297" name="Google Shape;297;p26"/>
          <p:cNvSpPr txBox="1">
            <a:spLocks noGrp="1"/>
          </p:cNvSpPr>
          <p:nvPr>
            <p:ph type="body" idx="1"/>
          </p:nvPr>
        </p:nvSpPr>
        <p:spPr>
          <a:xfrm>
            <a:off x="2277078" y="2137541"/>
            <a:ext cx="7351712" cy="44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Use of </a:t>
            </a:r>
            <a:r>
              <a:rPr lang="en-US" b="1"/>
              <a:t>fork()</a:t>
            </a:r>
            <a:r>
              <a:rPr lang="en-US"/>
              <a:t> and </a:t>
            </a:r>
            <a:r>
              <a:rPr lang="en-US" b="1"/>
              <a:t>exec()</a:t>
            </a:r>
            <a:r>
              <a:rPr lang="en-US"/>
              <a:t> system calls</a:t>
            </a: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Signal handling</a:t>
            </a: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Thread pools</a:t>
            </a: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Thread safety</a:t>
            </a: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Thread-specific data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27"/>
          <p:cNvSpPr txBox="1">
            <a:spLocks noGrp="1"/>
          </p:cNvSpPr>
          <p:nvPr>
            <p:ph type="title"/>
          </p:nvPr>
        </p:nvSpPr>
        <p:spPr>
          <a:xfrm>
            <a:off x="1451579" y="47939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USE OF </a:t>
            </a:r>
            <a:r>
              <a:rPr lang="en-US" i="1">
                <a:latin typeface="Arial"/>
                <a:ea typeface="Arial"/>
                <a:cs typeface="Arial"/>
                <a:sym typeface="Arial"/>
              </a:rPr>
              <a:t>FORK() ,EXEC(), EXIT()</a:t>
            </a:r>
            <a:endParaRPr/>
          </a:p>
        </p:txBody>
      </p:sp>
      <p:sp>
        <p:nvSpPr>
          <p:cNvPr id="304" name="Google Shape;304;p27"/>
          <p:cNvSpPr txBox="1">
            <a:spLocks noGrp="1"/>
          </p:cNvSpPr>
          <p:nvPr>
            <p:ph type="body" idx="1"/>
          </p:nvPr>
        </p:nvSpPr>
        <p:spPr>
          <a:xfrm>
            <a:off x="1451578" y="1930948"/>
            <a:ext cx="9603275" cy="3450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1800" b="1"/>
              <a:t>Does fork() duplicate only the calling thread or all threads?</a:t>
            </a: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Few unix OS keep two version of fork to have both the options.</a:t>
            </a: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E</a:t>
            </a:r>
            <a:r>
              <a:rPr lang="en-US" sz="1800" b="1" i="1"/>
              <a:t>xec():   </a:t>
            </a:r>
            <a:r>
              <a:rPr lang="en-US" sz="1800">
                <a:latin typeface="Arial"/>
                <a:ea typeface="Arial"/>
                <a:cs typeface="Arial"/>
                <a:sym typeface="Arial"/>
              </a:rPr>
              <a:t>the program speciﬁed in the parameter to exec() will replace the entire process—including all threads</a:t>
            </a: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sz="1800" b="1"/>
              <a:t>Recommendation: In a process of multiple threads use </a:t>
            </a:r>
            <a:r>
              <a:rPr lang="en-US" sz="1800" b="1" i="1"/>
              <a:t>fork() only </a:t>
            </a:r>
            <a:r>
              <a:rPr lang="en-US" sz="1800" b="1"/>
              <a:t>after </a:t>
            </a:r>
            <a:r>
              <a:rPr lang="en-US" sz="1800" b="1" i="1"/>
              <a:t>exec()</a:t>
            </a:r>
            <a:endParaRPr sz="1800" b="1"/>
          </a:p>
          <a:p>
            <a:pPr marL="228600" lvl="0" indent="-1143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28"/>
          <p:cNvSpPr txBox="1">
            <a:spLocks noGrp="1"/>
          </p:cNvSpPr>
          <p:nvPr>
            <p:ph type="title"/>
          </p:nvPr>
        </p:nvSpPr>
        <p:spPr>
          <a:xfrm>
            <a:off x="1451579" y="478682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US"/>
              <a:t>SIGNAL HANDLING</a:t>
            </a:r>
            <a:endParaRPr/>
          </a:p>
        </p:txBody>
      </p:sp>
      <p:sp>
        <p:nvSpPr>
          <p:cNvPr id="311" name="Google Shape;311;p28"/>
          <p:cNvSpPr txBox="1">
            <a:spLocks noGrp="1"/>
          </p:cNvSpPr>
          <p:nvPr>
            <p:ph type="body" idx="1"/>
          </p:nvPr>
        </p:nvSpPr>
        <p:spPr>
          <a:xfrm>
            <a:off x="914400" y="1397000"/>
            <a:ext cx="10794123" cy="445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81000" lvl="0" indent="-3810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Signals are used to notify about events to a process.</a:t>
            </a:r>
            <a:endParaRPr/>
          </a:p>
          <a:p>
            <a:pPr marL="381000" lvl="0" indent="-3810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A signal handler is used to process signals in the following way:</a:t>
            </a:r>
            <a:endParaRPr/>
          </a:p>
          <a:p>
            <a:pPr marL="800100" lvl="1" indent="-3429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Arimo"/>
              <a:buAutoNum type="arabicPeriod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Signal is generated by particular event</a:t>
            </a:r>
            <a:endParaRPr/>
          </a:p>
          <a:p>
            <a:pPr marL="800100" lvl="1" indent="-3429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Arimo"/>
              <a:buAutoNum type="arabicPeriod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Signal is delivered to a process</a:t>
            </a:r>
            <a:endParaRPr/>
          </a:p>
          <a:p>
            <a:pPr marL="800100" lvl="1" indent="-3429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Arimo"/>
              <a:buAutoNum type="arabicPeriod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Signal is handled</a:t>
            </a:r>
            <a:endParaRPr/>
          </a:p>
          <a:p>
            <a:pPr marL="381000" lvl="0" indent="-3810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Signal delivery options:</a:t>
            </a:r>
            <a:endParaRPr/>
          </a:p>
          <a:p>
            <a:pPr marL="800100" lvl="1" indent="-3429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To the intended thread </a:t>
            </a:r>
            <a:endParaRPr/>
          </a:p>
          <a:p>
            <a:pPr marL="800100" lvl="1" indent="-3429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To every thread in the intended process</a:t>
            </a:r>
            <a:endParaRPr/>
          </a:p>
          <a:p>
            <a:pPr marL="800100" lvl="1" indent="-3429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To certain threads in the process</a:t>
            </a:r>
            <a:endParaRPr/>
          </a:p>
          <a:p>
            <a:pPr marL="800100" lvl="1" indent="-3429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Assign a specific thread to receive all signals for the process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29"/>
          <p:cNvSpPr txBox="1"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US"/>
              <a:t>THREAD POOLS</a:t>
            </a:r>
            <a:endParaRPr/>
          </a:p>
        </p:txBody>
      </p:sp>
      <p:sp>
        <p:nvSpPr>
          <p:cNvPr id="318" name="Google Shape;318;p29"/>
          <p:cNvSpPr txBox="1">
            <a:spLocks noGrp="1"/>
          </p:cNvSpPr>
          <p:nvPr>
            <p:ph type="body" idx="1"/>
          </p:nvPr>
        </p:nvSpPr>
        <p:spPr>
          <a:xfrm>
            <a:off x="1137146" y="1853754"/>
            <a:ext cx="10307797" cy="4478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Create and maintain a number of threads in a pool</a:t>
            </a: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Assign work to the threads as per the need</a:t>
            </a: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Faster method to handle a request using an existing thread instead of creating a new one</a:t>
            </a: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It bounds the number of threads in the application(s) to the size of the pool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3"/>
          <p:cNvPicPr preferRelativeResize="0"/>
          <p:nvPr/>
        </p:nvPicPr>
        <p:blipFill rotWithShape="1">
          <a:blip r:embed="rId3">
            <a:alphaModFix/>
          </a:blip>
          <a:srcRect t="28810" r="47919"/>
          <a:stretch/>
        </p:blipFill>
        <p:spPr>
          <a:xfrm>
            <a:off x="7081520" y="375920"/>
            <a:ext cx="4704080" cy="346456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3"/>
          <p:cNvSpPr txBox="1"/>
          <p:nvPr/>
        </p:nvSpPr>
        <p:spPr>
          <a:xfrm>
            <a:off x="0" y="104522"/>
            <a:ext cx="8321040" cy="5674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What can be the better method to perform this summation?</a:t>
            </a:r>
            <a:endParaRPr/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Create 4 processes such that each process adds 2.5 million no.s</a:t>
            </a:r>
            <a:endParaRPr sz="1800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 need 4 fork() calls to create 4 processes</a:t>
            </a:r>
            <a:endParaRPr/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Each process can execute in one processor</a:t>
            </a:r>
            <a:endParaRPr/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Reduces the computation time, </a:t>
            </a:r>
            <a:endParaRPr/>
          </a:p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But</a:t>
            </a:r>
            <a:endParaRPr/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Each process has its own set of instructions, data, heap and the stack</a:t>
            </a:r>
            <a:endParaRPr sz="1800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large portion of these 4 processes are similar.</a:t>
            </a:r>
            <a:endParaRPr sz="1800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lot of duplication of instructions and data</a:t>
            </a:r>
            <a:endParaRPr/>
          </a:p>
          <a:p>
            <a:pPr marL="285750" marR="0" lvl="0" indent="-285750" algn="just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Process Management  and IPC required</a:t>
            </a:r>
            <a:endParaRPr sz="1800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3"/>
          <p:cNvSpPr txBox="1"/>
          <p:nvPr/>
        </p:nvSpPr>
        <p:spPr>
          <a:xfrm>
            <a:off x="8981440" y="3940825"/>
            <a:ext cx="169672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Ref. 3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0"/>
          <p:cNvSpPr txBox="1">
            <a:spLocks noGrp="1"/>
          </p:cNvSpPr>
          <p:nvPr>
            <p:ph type="title"/>
          </p:nvPr>
        </p:nvSpPr>
        <p:spPr>
          <a:xfrm>
            <a:off x="557499" y="184254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US"/>
              <a:t>THREAD SAFETY</a:t>
            </a:r>
            <a:endParaRPr/>
          </a:p>
        </p:txBody>
      </p:sp>
      <p:sp>
        <p:nvSpPr>
          <p:cNvPr id="324" name="Google Shape;324;p30"/>
          <p:cNvSpPr txBox="1">
            <a:spLocks noGrp="1"/>
          </p:cNvSpPr>
          <p:nvPr>
            <p:ph type="body" idx="1"/>
          </p:nvPr>
        </p:nvSpPr>
        <p:spPr>
          <a:xfrm>
            <a:off x="252699" y="898057"/>
            <a:ext cx="11277149" cy="56730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A function is called </a:t>
            </a:r>
            <a:r>
              <a:rPr lang="en-US" i="1">
                <a:latin typeface="Arial"/>
                <a:ea typeface="Arial"/>
                <a:cs typeface="Arial"/>
                <a:sym typeface="Arial"/>
              </a:rPr>
              <a:t>thread-safe</a:t>
            </a:r>
            <a:r>
              <a:rPr lang="en-US">
                <a:latin typeface="Arial"/>
                <a:ea typeface="Arial"/>
                <a:cs typeface="Arial"/>
                <a:sym typeface="Arial"/>
              </a:rPr>
              <a:t>  when it can be called by multiple threads at the same time without creating any disruptions.</a:t>
            </a:r>
            <a:endParaRPr/>
          </a:p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Example of a function i.e. not safe:</a:t>
            </a:r>
            <a:endParaRPr/>
          </a:p>
          <a:p>
            <a:pPr marL="742950" lvl="2" indent="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static int glob = 0;</a:t>
            </a:r>
            <a:endParaRPr/>
          </a:p>
          <a:p>
            <a:pPr marL="742950" lvl="2" indent="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static void Incr (int  loops)</a:t>
            </a:r>
            <a:endParaRPr/>
          </a:p>
          <a:p>
            <a:pPr marL="742950" lvl="2" indent="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{	int loc, j;</a:t>
            </a:r>
            <a:endParaRPr/>
          </a:p>
          <a:p>
            <a:pPr marL="742950" lvl="2" indent="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	for (j = 0; j&lt;loops; j++ {</a:t>
            </a:r>
            <a:endParaRPr/>
          </a:p>
          <a:p>
            <a:pPr marL="742950" lvl="2" indent="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		loc = glob;</a:t>
            </a:r>
            <a:endParaRPr/>
          </a:p>
          <a:p>
            <a:pPr marL="742950" lvl="2" indent="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		loc++;</a:t>
            </a:r>
            <a:endParaRPr/>
          </a:p>
          <a:p>
            <a:pPr marL="742950" lvl="2" indent="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		glob = loc;}</a:t>
            </a:r>
            <a:endParaRPr/>
          </a:p>
          <a:p>
            <a:pPr marL="742950" lvl="2" indent="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}</a:t>
            </a:r>
            <a:endParaRPr/>
          </a:p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 Employs global or static values that are shared by all threads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1"/>
          <p:cNvSpPr txBox="1">
            <a:spLocks noGrp="1"/>
          </p:cNvSpPr>
          <p:nvPr>
            <p:ph type="title"/>
          </p:nvPr>
        </p:nvSpPr>
        <p:spPr>
          <a:xfrm>
            <a:off x="1146078" y="877619"/>
            <a:ext cx="6883825" cy="8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US"/>
              <a:t>HOW TO ENSURE THREAD SAFETY?</a:t>
            </a:r>
            <a:endParaRPr/>
          </a:p>
        </p:txBody>
      </p:sp>
      <p:sp>
        <p:nvSpPr>
          <p:cNvPr id="330" name="Google Shape;330;p31"/>
          <p:cNvSpPr txBox="1">
            <a:spLocks noGrp="1"/>
          </p:cNvSpPr>
          <p:nvPr>
            <p:ph type="body" idx="1"/>
          </p:nvPr>
        </p:nvSpPr>
        <p:spPr>
          <a:xfrm>
            <a:off x="978962" y="2123368"/>
            <a:ext cx="9603275" cy="3450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Serialize the function: Keep the critical section of the code locked so that only one thread access it at a time other threads out </a:t>
            </a: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Use only thread safe system functions</a:t>
            </a: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Avoid use of global and static variables</a:t>
            </a:r>
            <a:endParaRPr/>
          </a:p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sz="18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32"/>
          <p:cNvSpPr txBox="1"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US"/>
              <a:t>THREAD SPECIFIC DATA</a:t>
            </a:r>
            <a:endParaRPr/>
          </a:p>
        </p:txBody>
      </p:sp>
      <p:sp>
        <p:nvSpPr>
          <p:cNvPr id="337" name="Google Shape;337;p32"/>
          <p:cNvSpPr txBox="1">
            <a:spLocks noGrp="1"/>
          </p:cNvSpPr>
          <p:nvPr>
            <p:ph type="body" idx="1"/>
          </p:nvPr>
        </p:nvSpPr>
        <p:spPr>
          <a:xfrm>
            <a:off x="1842770" y="2025969"/>
            <a:ext cx="9414510" cy="4478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Makes existing functions thread-safe .</a:t>
            </a:r>
            <a:endParaRPr/>
          </a:p>
          <a:p>
            <a:pPr marL="68580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May be slightly less efficient than being reentrant</a:t>
            </a:r>
            <a:endParaRPr/>
          </a:p>
          <a:p>
            <a:pPr marL="685800" lvl="1" indent="-1143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</a:pP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Allows each thread to have its own copy of data</a:t>
            </a:r>
            <a:endParaRPr/>
          </a:p>
          <a:p>
            <a:pPr marL="68580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Provides per-thread storage for a function</a:t>
            </a:r>
            <a:endParaRPr/>
          </a:p>
          <a:p>
            <a:pPr marL="228600" lvl="0" indent="-101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Useful when you do not have control over the thread creation process (i.e., when using a thread pool)</a:t>
            </a:r>
            <a:endParaRPr/>
          </a:p>
          <a:p>
            <a:pPr marL="685800" lvl="1" indent="-1143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</a:pP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33"/>
          <p:cNvSpPr txBox="1"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US" dirty="0"/>
              <a:t>THREADS: Pros and Cons</a:t>
            </a:r>
            <a:endParaRPr dirty="0"/>
          </a:p>
        </p:txBody>
      </p:sp>
      <p:sp>
        <p:nvSpPr>
          <p:cNvPr id="343" name="Google Shape;343;p33"/>
          <p:cNvSpPr txBox="1">
            <a:spLocks noGrp="1"/>
          </p:cNvSpPr>
          <p:nvPr>
            <p:ph type="body" idx="1"/>
          </p:nvPr>
        </p:nvSpPr>
        <p:spPr>
          <a:xfrm>
            <a:off x="1249681" y="1853754"/>
            <a:ext cx="10403840" cy="41997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Advantages of multithreading</a:t>
            </a:r>
            <a:endParaRPr/>
          </a:p>
          <a:p>
            <a:pPr marL="68580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Easy to share resources and faster to create</a:t>
            </a: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Disadvantages of multithreading</a:t>
            </a:r>
            <a:endParaRPr/>
          </a:p>
          <a:p>
            <a:pPr marL="68580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Compete for acquiring memory</a:t>
            </a:r>
            <a:endParaRPr/>
          </a:p>
          <a:p>
            <a:pPr marL="68580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Ensure threads-safety</a:t>
            </a:r>
            <a:endParaRPr/>
          </a:p>
          <a:p>
            <a:pPr marL="68580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Error in one can disrupt the execution of other threads due to sharing of resources</a:t>
            </a: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Considerations for future design</a:t>
            </a:r>
            <a:endParaRPr/>
          </a:p>
          <a:p>
            <a:pPr marL="68580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Handling signals is tricky</a:t>
            </a:r>
            <a:endParaRPr/>
          </a:p>
          <a:p>
            <a:pPr marL="68580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All threads must run the same program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34"/>
          <p:cNvSpPr txBox="1"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US"/>
              <a:t>OPERATING SYSTEM EXAMPLES</a:t>
            </a:r>
            <a:endParaRPr/>
          </a:p>
        </p:txBody>
      </p:sp>
      <p:sp>
        <p:nvSpPr>
          <p:cNvPr id="350" name="Google Shape;350;p34"/>
          <p:cNvSpPr txBox="1">
            <a:spLocks noGrp="1"/>
          </p:cNvSpPr>
          <p:nvPr>
            <p:ph type="body" idx="4294967295"/>
          </p:nvPr>
        </p:nvSpPr>
        <p:spPr>
          <a:xfrm>
            <a:off x="897255" y="1586548"/>
            <a:ext cx="5483225" cy="3489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Windows XP Threads</a:t>
            </a:r>
            <a:endParaRPr/>
          </a:p>
          <a:p>
            <a:pPr marL="228600" lvl="0" indent="-101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228600" lvl="0" indent="-101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Linux Thread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5"/>
          <p:cNvSpPr txBox="1"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US"/>
              <a:t>WINDOWS XP THREADS</a:t>
            </a:r>
            <a:endParaRPr/>
          </a:p>
        </p:txBody>
      </p:sp>
      <p:sp>
        <p:nvSpPr>
          <p:cNvPr id="357" name="Google Shape;357;p35"/>
          <p:cNvSpPr txBox="1">
            <a:spLocks noGrp="1"/>
          </p:cNvSpPr>
          <p:nvPr>
            <p:ph type="body" idx="1"/>
          </p:nvPr>
        </p:nvSpPr>
        <p:spPr>
          <a:xfrm>
            <a:off x="2351089" y="1465606"/>
            <a:ext cx="6777037" cy="4587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50"/>
              <a:buChar char="•"/>
            </a:pPr>
            <a:r>
              <a:rPr lang="en-US" sz="1850"/>
              <a:t>It implements one-to-one mapping of threads with kernel-level</a:t>
            </a: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50"/>
              <a:buChar char="•"/>
            </a:pPr>
            <a:r>
              <a:rPr lang="en-US" sz="1850"/>
              <a:t>Each thread contains</a:t>
            </a:r>
            <a:endParaRPr/>
          </a:p>
          <a:p>
            <a:pPr marL="68580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65"/>
              <a:buChar char="•"/>
            </a:pPr>
            <a:r>
              <a:rPr lang="en-US" sz="1665"/>
              <a:t>A unique thread id</a:t>
            </a:r>
            <a:endParaRPr/>
          </a:p>
          <a:p>
            <a:pPr marL="68580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65"/>
              <a:buChar char="•"/>
            </a:pPr>
            <a:r>
              <a:rPr lang="en-US" sz="1665"/>
              <a:t>Set of Registers</a:t>
            </a:r>
            <a:endParaRPr/>
          </a:p>
          <a:p>
            <a:pPr marL="68580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65"/>
              <a:buChar char="•"/>
            </a:pPr>
            <a:r>
              <a:rPr lang="en-US" sz="1665"/>
              <a:t>Separate user and kernel stacks</a:t>
            </a:r>
            <a:endParaRPr/>
          </a:p>
          <a:p>
            <a:pPr marL="68580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65"/>
              <a:buChar char="•"/>
            </a:pPr>
            <a:r>
              <a:rPr lang="en-US" sz="1665"/>
              <a:t>Private data storage area</a:t>
            </a: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50"/>
              <a:buChar char="•"/>
            </a:pPr>
            <a:r>
              <a:rPr lang="en-US" sz="1850"/>
              <a:t>These are called context of the threads</a:t>
            </a: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50"/>
              <a:buChar char="•"/>
            </a:pPr>
            <a:r>
              <a:rPr lang="en-US" sz="1850"/>
              <a:t>The primary data structures of a thread include:</a:t>
            </a:r>
            <a:endParaRPr/>
          </a:p>
          <a:p>
            <a:pPr marL="68580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65"/>
              <a:buChar char="•"/>
            </a:pPr>
            <a:r>
              <a:rPr lang="en-US" sz="1665"/>
              <a:t>ETHREAD (executive thread block)</a:t>
            </a:r>
            <a:endParaRPr/>
          </a:p>
          <a:p>
            <a:pPr marL="68580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65"/>
              <a:buChar char="•"/>
            </a:pPr>
            <a:r>
              <a:rPr lang="en-US" sz="1665"/>
              <a:t>KTHREAD (kernel thread block)</a:t>
            </a:r>
            <a:endParaRPr/>
          </a:p>
          <a:p>
            <a:pPr marL="68580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65"/>
              <a:buChar char="•"/>
            </a:pPr>
            <a:r>
              <a:rPr lang="en-US" sz="1665"/>
              <a:t>TEB (thread environment block)</a:t>
            </a: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50"/>
              <a:buFont typeface="Arial"/>
              <a:buNone/>
            </a:pPr>
            <a:endParaRPr sz="185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36"/>
          <p:cNvSpPr txBox="1"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US"/>
              <a:t>WINDOWS XP THREADS</a:t>
            </a:r>
            <a:endParaRPr/>
          </a:p>
        </p:txBody>
      </p:sp>
      <p:pic>
        <p:nvPicPr>
          <p:cNvPr id="363" name="Google Shape;363;p36" descr="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78810" y="1236028"/>
            <a:ext cx="5041900" cy="49006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37"/>
          <p:cNvSpPr txBox="1"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US"/>
              <a:t>LINUX THREADS</a:t>
            </a:r>
            <a:endParaRPr/>
          </a:p>
        </p:txBody>
      </p:sp>
      <p:sp>
        <p:nvSpPr>
          <p:cNvPr id="370" name="Google Shape;370;p37"/>
          <p:cNvSpPr txBox="1">
            <a:spLocks noGrp="1"/>
          </p:cNvSpPr>
          <p:nvPr>
            <p:ph type="body" idx="1"/>
          </p:nvPr>
        </p:nvSpPr>
        <p:spPr>
          <a:xfrm>
            <a:off x="2232836" y="1439235"/>
            <a:ext cx="8255223" cy="44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Threads are referred as Tasks in Linux</a:t>
            </a: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Tasks are created using </a:t>
            </a:r>
            <a:r>
              <a:rPr lang="en-US" b="1"/>
              <a:t>clone()</a:t>
            </a:r>
            <a:r>
              <a:rPr lang="en-US"/>
              <a:t> system call</a:t>
            </a: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 b="1"/>
              <a:t>clone()</a:t>
            </a:r>
            <a:r>
              <a:rPr lang="en-US"/>
              <a:t> allows a child task to share the address space of the parent task (process)</a:t>
            </a:r>
            <a:endParaRPr/>
          </a:p>
        </p:txBody>
      </p:sp>
      <p:pic>
        <p:nvPicPr>
          <p:cNvPr id="371" name="Google Shape;371;p37" descr="in-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32836" y="3429000"/>
            <a:ext cx="6072188" cy="22113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4"/>
          <p:cNvPicPr preferRelativeResize="0"/>
          <p:nvPr/>
        </p:nvPicPr>
        <p:blipFill rotWithShape="1">
          <a:blip r:embed="rId3">
            <a:alphaModFix/>
          </a:blip>
          <a:srcRect t="30900" r="46259"/>
          <a:stretch/>
        </p:blipFill>
        <p:spPr>
          <a:xfrm>
            <a:off x="7975600" y="98028"/>
            <a:ext cx="4216400" cy="5073412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4"/>
          <p:cNvSpPr txBox="1"/>
          <p:nvPr/>
        </p:nvSpPr>
        <p:spPr>
          <a:xfrm>
            <a:off x="0" y="206122"/>
            <a:ext cx="7975600" cy="53732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Any better method to reduce this overhead and achieve parallelization?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Create 4 threads under 1 process, using Pthread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800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r>
              <a:rPr lang="en-US" sz="18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ach thread executes in separate processor</a:t>
            </a:r>
            <a:endParaRPr/>
          </a:p>
          <a:p>
            <a:pPr marL="285750" marR="0" lvl="0" indent="-285750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Each thread shares common instructions, parameters and heap, etc.</a:t>
            </a:r>
            <a:endParaRPr/>
          </a:p>
          <a:p>
            <a:pPr marL="285750" marR="0" lvl="0" indent="-285750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However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each thread has separate stack.</a:t>
            </a:r>
            <a:endParaRPr sz="1800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Each thread will</a:t>
            </a:r>
            <a:r>
              <a:rPr lang="en-US" sz="18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add 2.5 million no.s</a:t>
            </a:r>
            <a:endParaRPr sz="1800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just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Threads are lighter than processes</a:t>
            </a:r>
            <a:endParaRPr/>
          </a:p>
          <a:p>
            <a:pPr marL="285750" marR="0" lvl="0" indent="-285750" algn="just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Very few or no system calls needed to create threads</a:t>
            </a:r>
            <a:endParaRPr/>
          </a:p>
        </p:txBody>
      </p:sp>
      <p:sp>
        <p:nvSpPr>
          <p:cNvPr id="126" name="Google Shape;126;p4"/>
          <p:cNvSpPr txBox="1"/>
          <p:nvPr/>
        </p:nvSpPr>
        <p:spPr>
          <a:xfrm>
            <a:off x="9428480" y="5431016"/>
            <a:ext cx="169672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Ref. 3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5"/>
          <p:cNvPicPr preferRelativeResize="0"/>
          <p:nvPr/>
        </p:nvPicPr>
        <p:blipFill rotWithShape="1">
          <a:blip r:embed="rId3">
            <a:alphaModFix/>
          </a:blip>
          <a:srcRect l="52622" t="27390" r="1413"/>
          <a:stretch/>
        </p:blipFill>
        <p:spPr>
          <a:xfrm>
            <a:off x="0" y="2039006"/>
            <a:ext cx="4193627" cy="4020557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5"/>
          <p:cNvSpPr txBox="1"/>
          <p:nvPr/>
        </p:nvSpPr>
        <p:spPr>
          <a:xfrm>
            <a:off x="4122507" y="296263"/>
            <a:ext cx="8280401" cy="6488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Threads</a:t>
            </a:r>
            <a:endParaRPr/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Threads are separate streams of execution within a single process.</a:t>
            </a:r>
            <a:endParaRPr/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They are not isolated from each other.</a:t>
            </a:r>
            <a:endParaRPr/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state of a thread is stored in Thread Control Block which contains registers and stack</a:t>
            </a:r>
            <a:endParaRPr/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It provides mechanisms to perform multiple tasks concurrently.</a:t>
            </a:r>
            <a:endParaRPr/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Each thread has got associated:</a:t>
            </a:r>
            <a:endParaRPr/>
          </a:p>
          <a:p>
            <a:pPr marL="457200" marR="0" lvl="1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Thread ID</a:t>
            </a:r>
            <a:endParaRPr/>
          </a:p>
          <a:p>
            <a:pPr marL="457200" marR="0" lvl="1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Program counter</a:t>
            </a:r>
            <a:endParaRPr/>
          </a:p>
          <a:p>
            <a:pPr marL="457200" marR="0" lvl="1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Register set</a:t>
            </a:r>
            <a:endParaRPr/>
          </a:p>
          <a:p>
            <a:pPr marL="457200" marR="0" lvl="1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Stack</a:t>
            </a:r>
            <a:endParaRPr/>
          </a:p>
          <a:p>
            <a:pPr marL="2857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2857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5"/>
          <p:cNvSpPr txBox="1"/>
          <p:nvPr/>
        </p:nvSpPr>
        <p:spPr>
          <a:xfrm>
            <a:off x="731520" y="6059563"/>
            <a:ext cx="169672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Ref. 1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6"/>
          <p:cNvSpPr txBox="1">
            <a:spLocks noGrp="1"/>
          </p:cNvSpPr>
          <p:nvPr>
            <p:ph type="title"/>
          </p:nvPr>
        </p:nvSpPr>
        <p:spPr>
          <a:xfrm>
            <a:off x="2352675" y="277813"/>
            <a:ext cx="8229600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US"/>
              <a:t>SINGLE AND MULTITHREADED PROCESSES</a:t>
            </a:r>
            <a:endParaRPr/>
          </a:p>
        </p:txBody>
      </p:sp>
      <p:pic>
        <p:nvPicPr>
          <p:cNvPr id="140" name="Google Shape;140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54314" y="1217613"/>
            <a:ext cx="6529387" cy="436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6"/>
          <p:cNvPicPr preferRelativeResize="0"/>
          <p:nvPr/>
        </p:nvPicPr>
        <p:blipFill rotWithShape="1">
          <a:blip r:embed="rId3">
            <a:alphaModFix/>
          </a:blip>
          <a:srcRect r="57077"/>
          <a:stretch/>
        </p:blipFill>
        <p:spPr>
          <a:xfrm>
            <a:off x="2754314" y="1223963"/>
            <a:ext cx="2803525" cy="4368800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6"/>
          <p:cNvSpPr txBox="1"/>
          <p:nvPr/>
        </p:nvSpPr>
        <p:spPr>
          <a:xfrm>
            <a:off x="2606676" y="5740400"/>
            <a:ext cx="2951163" cy="369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002060"/>
                </a:solidFill>
                <a:latin typeface="Verdana"/>
                <a:ea typeface="Verdana"/>
                <a:cs typeface="Verdana"/>
                <a:sym typeface="Verdana"/>
              </a:rPr>
              <a:t>heavyweight</a:t>
            </a: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process</a:t>
            </a:r>
            <a:endParaRPr/>
          </a:p>
        </p:txBody>
      </p:sp>
      <p:sp>
        <p:nvSpPr>
          <p:cNvPr id="143" name="Google Shape;143;p6"/>
          <p:cNvSpPr txBox="1"/>
          <p:nvPr/>
        </p:nvSpPr>
        <p:spPr>
          <a:xfrm>
            <a:off x="6019801" y="5754689"/>
            <a:ext cx="2949575" cy="369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002060"/>
                </a:solidFill>
                <a:latin typeface="Verdana"/>
                <a:ea typeface="Verdana"/>
                <a:cs typeface="Verdana"/>
                <a:sym typeface="Verdana"/>
              </a:rPr>
              <a:t>lightweight</a:t>
            </a: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process</a:t>
            </a:r>
            <a:endParaRPr/>
          </a:p>
        </p:txBody>
      </p:sp>
      <p:sp>
        <p:nvSpPr>
          <p:cNvPr id="144" name="Google Shape;144;p6"/>
          <p:cNvSpPr txBox="1"/>
          <p:nvPr/>
        </p:nvSpPr>
        <p:spPr>
          <a:xfrm>
            <a:off x="9585324" y="5723892"/>
            <a:ext cx="169672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Ref. 1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2320" y="416560"/>
            <a:ext cx="10007600" cy="55473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8"/>
          <p:cNvSpPr txBox="1">
            <a:spLocks noGrp="1"/>
          </p:cNvSpPr>
          <p:nvPr>
            <p:ph type="title"/>
          </p:nvPr>
        </p:nvSpPr>
        <p:spPr>
          <a:xfrm>
            <a:off x="472966" y="945931"/>
            <a:ext cx="8178800" cy="68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Gill Sans"/>
              <a:buNone/>
            </a:pPr>
            <a:r>
              <a:rPr lang="en-US" sz="4000"/>
              <a:t>MERITS OF USING THREADS</a:t>
            </a:r>
            <a:endParaRPr/>
          </a:p>
        </p:txBody>
      </p:sp>
      <p:sp>
        <p:nvSpPr>
          <p:cNvPr id="156" name="Google Shape;156;p8"/>
          <p:cNvSpPr txBox="1"/>
          <p:nvPr/>
        </p:nvSpPr>
        <p:spPr>
          <a:xfrm>
            <a:off x="0" y="1136650"/>
            <a:ext cx="14546318" cy="4989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marR="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8"/>
          <p:cNvSpPr txBox="1"/>
          <p:nvPr/>
        </p:nvSpPr>
        <p:spPr>
          <a:xfrm>
            <a:off x="790728" y="2355851"/>
            <a:ext cx="9194100" cy="32669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Threads can be created and destroyed quickly as compared to processes</a:t>
            </a:r>
            <a:endParaRPr/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Applications can use threads to execute some functions in the background</a:t>
            </a:r>
            <a:endParaRPr/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Threads can share the same address space.</a:t>
            </a:r>
            <a:endParaRPr sz="20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It takes less time to switch between threads due to smaller state record</a:t>
            </a:r>
            <a:endParaRPr/>
          </a:p>
          <a:p>
            <a:pPr marL="285750" marR="0" lvl="0" indent="-158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158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158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9"/>
          <p:cNvSpPr txBox="1">
            <a:spLocks noGrp="1"/>
          </p:cNvSpPr>
          <p:nvPr>
            <p:ph type="title"/>
          </p:nvPr>
        </p:nvSpPr>
        <p:spPr>
          <a:xfrm>
            <a:off x="711363" y="381109"/>
            <a:ext cx="9368058" cy="659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B0E21"/>
              </a:buClr>
              <a:buSzPts val="3200"/>
              <a:buFont typeface="Arial"/>
              <a:buNone/>
            </a:pPr>
            <a:r>
              <a:rPr lang="en-US" b="1">
                <a:solidFill>
                  <a:srgbClr val="5B0E21"/>
                </a:solidFill>
                <a:latin typeface="Arial"/>
                <a:ea typeface="Arial"/>
                <a:cs typeface="Arial"/>
                <a:sym typeface="Arial"/>
              </a:rPr>
              <a:t>THREADS S</a:t>
            </a:r>
            <a:r>
              <a:rPr lang="en-US" b="1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CHEDULING</a:t>
            </a:r>
            <a:endParaRPr b="1">
              <a:solidFill>
                <a:srgbClr val="5B0E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9"/>
          <p:cNvSpPr/>
          <p:nvPr/>
        </p:nvSpPr>
        <p:spPr>
          <a:xfrm>
            <a:off x="0" y="2057400"/>
            <a:ext cx="7794625" cy="40687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w="120000" h="120000" fill="none" extrusionOk="0">
                <a:moveTo>
                  <a:pt x="-10000" y="0"/>
                </a:moveTo>
                <a:close/>
                <a:lnTo>
                  <a:pt x="-10000" y="120000"/>
                </a:lnTo>
              </a:path>
              <a:path w="120000" h="120000" fill="none" extrusionOk="0">
                <a:moveTo>
                  <a:pt x="-10000" y="22500"/>
                </a:moveTo>
                <a:lnTo>
                  <a:pt x="-46000" y="13500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ctr" anchorCtr="1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9"/>
          <p:cNvSpPr txBox="1"/>
          <p:nvPr/>
        </p:nvSpPr>
        <p:spPr>
          <a:xfrm>
            <a:off x="497840" y="2057400"/>
            <a:ext cx="10312400" cy="3194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</a:pPr>
            <a:r>
              <a:rPr lang="en-US" sz="24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Threads are scheduled to execute in CPU independently</a:t>
            </a:r>
            <a:endParaRPr/>
          </a:p>
          <a:p>
            <a:pPr marL="457200" marR="0" lvl="0" indent="-457200" algn="l" rtl="0">
              <a:lnSpc>
                <a:spcPct val="90000"/>
              </a:lnSpc>
              <a:spcBef>
                <a:spcPts val="264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</a:pPr>
            <a:r>
              <a:rPr lang="en-US" sz="2400" b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State of each executing thread is maintained separately. </a:t>
            </a:r>
            <a:endParaRPr/>
          </a:p>
          <a:p>
            <a:pPr marL="457200" marR="0" lvl="0" indent="-457200" algn="l" rtl="0">
              <a:lnSpc>
                <a:spcPct val="90000"/>
              </a:lnSpc>
              <a:spcBef>
                <a:spcPts val="264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</a:pPr>
            <a:r>
              <a:rPr lang="en-US" sz="24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If a process is suspended, then all its threads are suspended </a:t>
            </a:r>
            <a:endParaRPr/>
          </a:p>
          <a:p>
            <a:pPr marL="457200" marR="0" lvl="0" indent="-457200" algn="l" rtl="0">
              <a:lnSpc>
                <a:spcPct val="90000"/>
              </a:lnSpc>
              <a:spcBef>
                <a:spcPts val="264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</a:pPr>
            <a:r>
              <a:rPr lang="en-US" sz="24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If a process is terminated, then all its threads are terminated</a:t>
            </a:r>
            <a:endParaRPr/>
          </a:p>
          <a:p>
            <a:pPr marL="457200" marR="0" lvl="0" indent="-457200" algn="l" rtl="0">
              <a:lnSpc>
                <a:spcPct val="90000"/>
              </a:lnSpc>
              <a:spcBef>
                <a:spcPts val="264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</a:pPr>
            <a:r>
              <a:rPr lang="en-US" sz="24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A thread also has states like ready, running, waiting or blocked.</a:t>
            </a:r>
            <a:endParaRPr/>
          </a:p>
        </p:txBody>
      </p:sp>
    </p:spTree>
  </p:cSld>
  <p:clrMapOvr>
    <a:masterClrMapping/>
  </p:clrMapOvr>
  <p:transition spd="med">
    <p:fade thruBlk="1"/>
  </p:transition>
</p:sld>
</file>

<file path=ppt/theme/theme1.xml><?xml version="1.0" encoding="utf-8"?>
<a:theme xmlns:a="http://schemas.openxmlformats.org/drawingml/2006/main" name="Gallery">
  <a:themeElements>
    <a:clrScheme name="Gallery">
      <a:dk1>
        <a:srgbClr val="000000"/>
      </a:dk1>
      <a:lt1>
        <a:srgbClr val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1630</Words>
  <Application>Microsoft Office PowerPoint</Application>
  <PresentationFormat>Widescreen</PresentationFormat>
  <Paragraphs>267</Paragraphs>
  <Slides>37</Slides>
  <Notes>37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6" baseType="lpstr">
      <vt:lpstr>Noto Sans Symbols</vt:lpstr>
      <vt:lpstr>Times New Roman</vt:lpstr>
      <vt:lpstr>Calibri</vt:lpstr>
      <vt:lpstr>Arial</vt:lpstr>
      <vt:lpstr>Verdana</vt:lpstr>
      <vt:lpstr>Helvetica Neue</vt:lpstr>
      <vt:lpstr>Gill Sans</vt:lpstr>
      <vt:lpstr>Arimo</vt:lpstr>
      <vt:lpstr>Gallery</vt:lpstr>
      <vt:lpstr>THREADS</vt:lpstr>
      <vt:lpstr>PowerPoint Presentation</vt:lpstr>
      <vt:lpstr>PowerPoint Presentation</vt:lpstr>
      <vt:lpstr>PowerPoint Presentation</vt:lpstr>
      <vt:lpstr>PowerPoint Presentation</vt:lpstr>
      <vt:lpstr>SINGLE AND MULTITHREADED PROCESSES</vt:lpstr>
      <vt:lpstr>PowerPoint Presentation</vt:lpstr>
      <vt:lpstr>MERITS OF USING THREADS</vt:lpstr>
      <vt:lpstr>THREADS SCHEDULING</vt:lpstr>
      <vt:lpstr>TYPES OF THREADS</vt:lpstr>
      <vt:lpstr>THREADS MANAGEMENT</vt:lpstr>
      <vt:lpstr>Relationships Between  ULT States And Process States</vt:lpstr>
      <vt:lpstr>MERITS AND DEMERITS OF ULT</vt:lpstr>
      <vt:lpstr>MERITS AND DEMERITS OF KLT</vt:lpstr>
      <vt:lpstr> MULTITHREADING MODELS</vt:lpstr>
      <vt:lpstr>MANY-TO-ONE</vt:lpstr>
      <vt:lpstr>ONE-TO-ONE</vt:lpstr>
      <vt:lpstr>MANY-TO-MANY MODEL</vt:lpstr>
      <vt:lpstr>THREAD LIBRARIES</vt:lpstr>
      <vt:lpstr>POSIX</vt:lpstr>
      <vt:lpstr>PowerPoint Presentation</vt:lpstr>
      <vt:lpstr>PowerPoint Presentation</vt:lpstr>
      <vt:lpstr>TERMINATING THREAD</vt:lpstr>
      <vt:lpstr>THREAD CANCELLATION</vt:lpstr>
      <vt:lpstr>THREAD CANCELLATION </vt:lpstr>
      <vt:lpstr>THREADING ISSUES</vt:lpstr>
      <vt:lpstr>USE OF FORK() ,EXEC(), EXIT()</vt:lpstr>
      <vt:lpstr>SIGNAL HANDLING</vt:lpstr>
      <vt:lpstr>THREAD POOLS</vt:lpstr>
      <vt:lpstr>THREAD SAFETY</vt:lpstr>
      <vt:lpstr>HOW TO ENSURE THREAD SAFETY?</vt:lpstr>
      <vt:lpstr>THREAD SPECIFIC DATA</vt:lpstr>
      <vt:lpstr>THREADS: Pros and Cons</vt:lpstr>
      <vt:lpstr>OPERATING SYSTEM EXAMPLES</vt:lpstr>
      <vt:lpstr>WINDOWS XP THREADS</vt:lpstr>
      <vt:lpstr>WINDOWS XP THREADS</vt:lpstr>
      <vt:lpstr>LINUX THREADS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THREADS</dc:title>
  <dc:creator>shilpa b</dc:creator>
  <cp:lastModifiedBy>shilpa b</cp:lastModifiedBy>
  <cp:revision>1</cp:revision>
  <dcterms:created xsi:type="dcterms:W3CDTF">2020-08-15T12:26:13Z</dcterms:created>
  <dcterms:modified xsi:type="dcterms:W3CDTF">2020-09-18T03:33:44Z</dcterms:modified>
</cp:coreProperties>
</file>